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33"/>
  </p:notesMasterIdLst>
  <p:handoutMasterIdLst>
    <p:handoutMasterId r:id="rId34"/>
  </p:handoutMasterIdLst>
  <p:sldIdLst>
    <p:sldId id="256" r:id="rId2"/>
    <p:sldId id="275" r:id="rId3"/>
    <p:sldId id="261" r:id="rId4"/>
    <p:sldId id="276" r:id="rId5"/>
    <p:sldId id="303" r:id="rId6"/>
    <p:sldId id="260" r:id="rId7"/>
    <p:sldId id="293" r:id="rId8"/>
    <p:sldId id="292" r:id="rId9"/>
    <p:sldId id="283" r:id="rId10"/>
    <p:sldId id="294" r:id="rId11"/>
    <p:sldId id="295" r:id="rId12"/>
    <p:sldId id="304" r:id="rId13"/>
    <p:sldId id="287" r:id="rId14"/>
    <p:sldId id="305" r:id="rId15"/>
    <p:sldId id="296" r:id="rId16"/>
    <p:sldId id="306" r:id="rId17"/>
    <p:sldId id="309" r:id="rId18"/>
    <p:sldId id="297" r:id="rId19"/>
    <p:sldId id="262" r:id="rId20"/>
    <p:sldId id="298" r:id="rId21"/>
    <p:sldId id="299" r:id="rId22"/>
    <p:sldId id="310" r:id="rId23"/>
    <p:sldId id="300" r:id="rId24"/>
    <p:sldId id="301" r:id="rId25"/>
    <p:sldId id="302" r:id="rId26"/>
    <p:sldId id="311" r:id="rId27"/>
    <p:sldId id="289" r:id="rId28"/>
    <p:sldId id="312" r:id="rId29"/>
    <p:sldId id="268" r:id="rId30"/>
    <p:sldId id="314" r:id="rId31"/>
    <p:sldId id="278" r:id="rId3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5020"/>
    <a:srgbClr val="9F1903"/>
    <a:srgbClr val="990099"/>
    <a:srgbClr val="E2E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33" autoAdjust="0"/>
  </p:normalViewPr>
  <p:slideViewPr>
    <p:cSldViewPr snapToGrid="0">
      <p:cViewPr varScale="1">
        <p:scale>
          <a:sx n="65" d="100"/>
          <a:sy n="65" d="100"/>
        </p:scale>
        <p:origin x="7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handoutMaster" Target="handoutMasters/handoutMaster1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notesMaster" Target="notesMasters/notesMaster1.xml" /><Relationship Id="rId38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presProps" Target="presProp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310DF0-7004-4E74-B0D1-EFC9A7A23DCF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9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BDF35-21B5-4E08-8E66-AD0648F8B6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757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E17A9-B9A0-4B6E-80EC-4244C094D6B6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38DB1-9C7D-417F-9E34-77AEFF1E2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894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1868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354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3315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8162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4071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1733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5133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217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0177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0878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723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3784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310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432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358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843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270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8413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8480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A38DB1-9C7D-417F-9E34-77AEFF1E265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395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DA9AE-AE14-4B9E-84B1-45E58B37E6E3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1584C-E737-4F20-B802-38DD5979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96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DA9AE-AE14-4B9E-84B1-45E58B37E6E3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1584C-E737-4F20-B802-38DD5979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7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DA9AE-AE14-4B9E-84B1-45E58B37E6E3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1584C-E737-4F20-B802-38DD5979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80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DA9AE-AE14-4B9E-84B1-45E58B37E6E3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1584C-E737-4F20-B802-38DD5979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31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DA9AE-AE14-4B9E-84B1-45E58B37E6E3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1584C-E737-4F20-B802-38DD5979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686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DA9AE-AE14-4B9E-84B1-45E58B37E6E3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1584C-E737-4F20-B802-38DD5979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06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DA9AE-AE14-4B9E-84B1-45E58B37E6E3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1584C-E737-4F20-B802-38DD5979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13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DA9AE-AE14-4B9E-84B1-45E58B37E6E3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1584C-E737-4F20-B802-38DD5979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29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DA9AE-AE14-4B9E-84B1-45E58B37E6E3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1584C-E737-4F20-B802-38DD5979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45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DA9AE-AE14-4B9E-84B1-45E58B37E6E3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1584C-E737-4F20-B802-38DD5979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90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DA9AE-AE14-4B9E-84B1-45E58B37E6E3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1584C-E737-4F20-B802-38DD5979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36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DA9AE-AE14-4B9E-84B1-45E58B37E6E3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1584C-E737-4F20-B802-38DD59797F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371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.gif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7.png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8.jpeg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9.gif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0.gif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1.gif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18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2.gif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19.xml" /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20.xml" /><Relationship Id="rId1" Type="http://schemas.openxmlformats.org/officeDocument/2006/relationships/slideLayout" Target="../slideLayouts/slideLayout2.xml" 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image" Target="../media/image3.jp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.gif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 /><Relationship Id="rId2" Type="http://schemas.openxmlformats.org/officeDocument/2006/relationships/image" Target="../media/image2.emf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.emf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3565229-EA8A-4F1E-A3C2-D1DB79F1A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7616"/>
            <a:ext cx="12192000" cy="6902755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443D2C5-35A0-4BC2-AB72-CFEEA4DF79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409" y="2350218"/>
            <a:ext cx="11760591" cy="1689389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 финансовой поддержки</a:t>
            </a:r>
          </a:p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субъектов малого и </a:t>
            </a:r>
            <a:r>
              <a:rPr lang="ru-RU" sz="32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предпринимательства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8FE09BA1-AE0C-4328-8AE0-34A553826DDD}"/>
              </a:ext>
            </a:extLst>
          </p:cNvPr>
          <p:cNvGrpSpPr/>
          <p:nvPr/>
        </p:nvGrpSpPr>
        <p:grpSpPr>
          <a:xfrm>
            <a:off x="431409" y="151031"/>
            <a:ext cx="4037721" cy="1015661"/>
            <a:chOff x="6373032" y="754700"/>
            <a:chExt cx="2939563" cy="827484"/>
          </a:xfrm>
        </p:grpSpPr>
        <p:pic>
          <p:nvPicPr>
            <p:cNvPr id="5" name="Изображение 4">
              <a:extLst>
                <a:ext uri="{FF2B5EF4-FFF2-40B4-BE49-F238E27FC236}">
                  <a16:creationId xmlns:a16="http://schemas.microsoft.com/office/drawing/2014/main" id="{64251A96-BD96-4B14-AB04-62EA2C000C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73032" y="840388"/>
              <a:ext cx="289382" cy="53906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C12304D-3E35-4E2C-8AA7-05E4C380E7DE}"/>
                </a:ext>
              </a:extLst>
            </p:cNvPr>
            <p:cNvSpPr txBox="1"/>
            <p:nvPr/>
          </p:nvSpPr>
          <p:spPr>
            <a:xfrm>
              <a:off x="6699447" y="754700"/>
              <a:ext cx="2613148" cy="8274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09585"/>
              <a:r>
                <a:rPr lang="ru-RU" sz="1400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ФОНД СОДЕЙСТВИЯ КРЕДИТОВАНИЮ</a:t>
              </a:r>
            </a:p>
            <a:p>
              <a:pPr defTabSz="609585"/>
              <a:r>
                <a:rPr lang="ru-RU" sz="1400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МАЛОГО  И СРЕДНЕГО БИЗНЕСА,</a:t>
              </a:r>
            </a:p>
            <a:p>
              <a:pPr defTabSz="609585"/>
              <a:r>
                <a:rPr lang="ru-RU" sz="1400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МИКРОКРЕДИТНАЯ КОМПАНИЯ</a:t>
              </a:r>
            </a:p>
            <a:p>
              <a:pPr defTabSz="609585"/>
              <a:endParaRPr lang="ru-RU" sz="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defTabSz="609585"/>
              <a:r>
                <a:rPr lang="ru-RU" sz="1200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Санкт-Петербург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228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BB1F0A8-C8BE-4D23-8B0B-F37A30F481B8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pic>
        <p:nvPicPr>
          <p:cNvPr id="4" name="Изображение 4">
            <a:extLst>
              <a:ext uri="{FF2B5EF4-FFF2-40B4-BE49-F238E27FC236}">
                <a16:creationId xmlns:a16="http://schemas.microsoft.com/office/drawing/2014/main" id="{CC788274-2F82-4121-85AD-4CF9A4D57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A4396F-B925-4F25-B852-4A2383B4D16D}"/>
              </a:ext>
            </a:extLst>
          </p:cNvPr>
          <p:cNvSpPr txBox="1"/>
          <p:nvPr/>
        </p:nvSpPr>
        <p:spPr>
          <a:xfrm>
            <a:off x="781984" y="0"/>
            <a:ext cx="39022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5AC8A6-AED5-4EDD-BA0C-44F006D1460E}"/>
              </a:ext>
            </a:extLst>
          </p:cNvPr>
          <p:cNvSpPr txBox="1"/>
          <p:nvPr/>
        </p:nvSpPr>
        <p:spPr>
          <a:xfrm>
            <a:off x="4366260" y="218672"/>
            <a:ext cx="7703820" cy="461661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ПРЕДОСТАВЛЕНИЯ ПОРУЧИТЕЛЬСТВ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4750" y="1207713"/>
            <a:ext cx="11688169" cy="371008"/>
          </a:xfrm>
          <a:prstGeom prst="rect">
            <a:avLst/>
          </a:prstGeom>
          <a:solidFill>
            <a:srgbClr val="236B23">
              <a:alpha val="56000"/>
            </a:srgb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0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shade val="8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ДОКУМЕНТЫ, НАПРАВЛЯЕМЫЕ БАНКОМ В СОСТАВЕ ЗАЯВКИ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5960" y="1616883"/>
            <a:ext cx="1180695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Документы со стороны банка: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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выписка из решения кредитного комитета;</a:t>
            </a:r>
          </a:p>
          <a:p>
            <a:pPr lvl="2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копия заключения о финансовом состоянии заемщика;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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сведения о наличии и проверке залогового обеспечения;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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копия правоустанавливающих документов на залог, а также согласия супруга(и) залогодателя на предоставление имущества в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залог, если залогодатель физическое лицо или ИП;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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краткое описание деятельности заемщика;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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расчет плановой суммы процентов по кредитному договору, график погашения кредита.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Копии уставных документов: 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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действующего Устава;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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свидетельства ИНН;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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паспортов руководителя и главного бухгалтера;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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решения о назначении руководителя;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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приказа о принятии на работу главного бухгалтера;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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выписки из ЕГРЮЛ для юридических лиц (ЕГРИП для индивидуальных предпринимателей);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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сведения о наличии лицензий; 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Финансовые документы: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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копия бухгалтерского баланса и отчета о прибылях и убытках;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Иные документы: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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справка о среднесписочной численности сотрудников СМСП за предыдущий календарный год;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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письмо о планируемом изменении количества рабочих мест в период кредитования.</a:t>
            </a:r>
          </a:p>
        </p:txBody>
      </p:sp>
      <p:pic>
        <p:nvPicPr>
          <p:cNvPr id="11" name="Рисунок 10" descr="http://qrcoder.ru/code/?http%3A%2F%2Fcredit-fond.ru%2Fpredprinimatelyam%2F&amp;3&amp;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725" y="5800725"/>
            <a:ext cx="1057275" cy="1057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241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BB1F0A8-C8BE-4D23-8B0B-F37A30F481B8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pic>
        <p:nvPicPr>
          <p:cNvPr id="4" name="Изображение 4">
            <a:extLst>
              <a:ext uri="{FF2B5EF4-FFF2-40B4-BE49-F238E27FC236}">
                <a16:creationId xmlns:a16="http://schemas.microsoft.com/office/drawing/2014/main" id="{CC788274-2F82-4121-85AD-4CF9A4D57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A4396F-B925-4F25-B852-4A2383B4D16D}"/>
              </a:ext>
            </a:extLst>
          </p:cNvPr>
          <p:cNvSpPr txBox="1"/>
          <p:nvPr/>
        </p:nvSpPr>
        <p:spPr>
          <a:xfrm>
            <a:off x="781984" y="0"/>
            <a:ext cx="39022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5AC8A6-AED5-4EDD-BA0C-44F006D1460E}"/>
              </a:ext>
            </a:extLst>
          </p:cNvPr>
          <p:cNvSpPr txBox="1"/>
          <p:nvPr/>
        </p:nvSpPr>
        <p:spPr>
          <a:xfrm>
            <a:off x="4366260" y="218672"/>
            <a:ext cx="7703820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ПРЕДОСТАВЛЕНИЯ ПОРУЧИТЕЛЬСТВ.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49605D-301E-4A1C-8A1A-FA2EFD5984EC}"/>
              </a:ext>
            </a:extLst>
          </p:cNvPr>
          <p:cNvSpPr txBox="1"/>
          <p:nvPr/>
        </p:nvSpPr>
        <p:spPr>
          <a:xfrm>
            <a:off x="314732" y="1256679"/>
            <a:ext cx="3931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весь период </a:t>
            </a:r>
          </a:p>
          <a:p>
            <a:r>
              <a:rPr lang="ru-RU" sz="2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Фонда</a:t>
            </a:r>
          </a:p>
        </p:txBody>
      </p:sp>
      <p:sp>
        <p:nvSpPr>
          <p:cNvPr id="10" name="Прямоугольник: скругленные углы 4">
            <a:extLst>
              <a:ext uri="{FF2B5EF4-FFF2-40B4-BE49-F238E27FC236}">
                <a16:creationId xmlns:a16="http://schemas.microsoft.com/office/drawing/2014/main" id="{87C8C64A-B948-48D1-808A-187BD302DDED}"/>
              </a:ext>
            </a:extLst>
          </p:cNvPr>
          <p:cNvSpPr/>
          <p:nvPr/>
        </p:nvSpPr>
        <p:spPr>
          <a:xfrm>
            <a:off x="99908" y="2028600"/>
            <a:ext cx="3352491" cy="4475069"/>
          </a:xfrm>
          <a:prstGeom prst="roundRect">
            <a:avLst/>
          </a:prstGeom>
          <a:solidFill>
            <a:schemeClr val="bg1">
              <a:alpha val="55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CFB71C-54F7-41AB-878C-D666F4BB4920}"/>
              </a:ext>
            </a:extLst>
          </p:cNvPr>
          <p:cNvSpPr txBox="1"/>
          <p:nvPr/>
        </p:nvSpPr>
        <p:spPr>
          <a:xfrm>
            <a:off x="244750" y="2014925"/>
            <a:ext cx="1228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5 896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84A424-6333-40A4-9396-BC051FAD5552}"/>
              </a:ext>
            </a:extLst>
          </p:cNvPr>
          <p:cNvSpPr txBox="1"/>
          <p:nvPr/>
        </p:nvSpPr>
        <p:spPr>
          <a:xfrm>
            <a:off x="244750" y="2560534"/>
            <a:ext cx="27620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ДОГОВОРОВ 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ПОРУЧИТЕЛЬСТВА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заключено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7611BE-EB10-4A4E-BE15-0783FF7B8100}"/>
              </a:ext>
            </a:extLst>
          </p:cNvPr>
          <p:cNvSpPr txBox="1"/>
          <p:nvPr/>
        </p:nvSpPr>
        <p:spPr>
          <a:xfrm>
            <a:off x="226393" y="3633893"/>
            <a:ext cx="157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DF0A40-0643-495F-BEE9-727BBE1CB325}"/>
              </a:ext>
            </a:extLst>
          </p:cNvPr>
          <p:cNvSpPr txBox="1"/>
          <p:nvPr/>
        </p:nvSpPr>
        <p:spPr>
          <a:xfrm>
            <a:off x="4941808" y="3647277"/>
            <a:ext cx="1881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FE1337-19C5-46F1-8B93-26699FE1F985}"/>
              </a:ext>
            </a:extLst>
          </p:cNvPr>
          <p:cNvSpPr txBox="1"/>
          <p:nvPr/>
        </p:nvSpPr>
        <p:spPr>
          <a:xfrm>
            <a:off x="210976" y="4372220"/>
            <a:ext cx="2149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МЛРД. РУБЛЕЙ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C4671B-B4D1-48DF-8C9D-E8F3B92C86DC}"/>
              </a:ext>
            </a:extLst>
          </p:cNvPr>
          <p:cNvSpPr txBox="1"/>
          <p:nvPr/>
        </p:nvSpPr>
        <p:spPr>
          <a:xfrm>
            <a:off x="210976" y="4810662"/>
            <a:ext cx="340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Обеспеченная сумма финансирования составила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B2084CF-B789-4C3E-89AC-24D848B63B57}"/>
              </a:ext>
            </a:extLst>
          </p:cNvPr>
          <p:cNvSpPr txBox="1"/>
          <p:nvPr/>
        </p:nvSpPr>
        <p:spPr>
          <a:xfrm>
            <a:off x="182989" y="5340866"/>
            <a:ext cx="1881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112,0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0114AE6-0A3B-49E0-BDE4-4ADF402F70B3}"/>
              </a:ext>
            </a:extLst>
          </p:cNvPr>
          <p:cNvSpPr txBox="1"/>
          <p:nvPr/>
        </p:nvSpPr>
        <p:spPr>
          <a:xfrm>
            <a:off x="224407" y="5889905"/>
            <a:ext cx="2149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МЛРД РУБЛЕЙ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926111" y="1428468"/>
            <a:ext cx="296037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2022 год</a:t>
            </a:r>
            <a:endParaRPr lang="ru-RU" sz="2300" dirty="0"/>
          </a:p>
        </p:txBody>
      </p:sp>
      <p:sp>
        <p:nvSpPr>
          <p:cNvPr id="20" name="Прямоугольник: скругленные углы 4">
            <a:extLst>
              <a:ext uri="{FF2B5EF4-FFF2-40B4-BE49-F238E27FC236}">
                <a16:creationId xmlns:a16="http://schemas.microsoft.com/office/drawing/2014/main" id="{87C8C64A-B948-48D1-808A-187BD302DDED}"/>
              </a:ext>
            </a:extLst>
          </p:cNvPr>
          <p:cNvSpPr/>
          <p:nvPr/>
        </p:nvSpPr>
        <p:spPr>
          <a:xfrm>
            <a:off x="4705186" y="1943210"/>
            <a:ext cx="3405615" cy="4607199"/>
          </a:xfrm>
          <a:prstGeom prst="roundRect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8CFB71C-54F7-41AB-878C-D666F4BB4920}"/>
              </a:ext>
            </a:extLst>
          </p:cNvPr>
          <p:cNvSpPr txBox="1"/>
          <p:nvPr/>
        </p:nvSpPr>
        <p:spPr>
          <a:xfrm>
            <a:off x="5068191" y="1901524"/>
            <a:ext cx="1228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84A424-6333-40A4-9396-BC051FAD5552}"/>
              </a:ext>
            </a:extLst>
          </p:cNvPr>
          <p:cNvSpPr txBox="1"/>
          <p:nvPr/>
        </p:nvSpPr>
        <p:spPr>
          <a:xfrm>
            <a:off x="4945782" y="2407581"/>
            <a:ext cx="26037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ДОГОВОРОВ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ПОРУЧИТЕЛЬСТВА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заключено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C7611BE-EB10-4A4E-BE15-0783FF7B8100}"/>
              </a:ext>
            </a:extLst>
          </p:cNvPr>
          <p:cNvSpPr txBox="1"/>
          <p:nvPr/>
        </p:nvSpPr>
        <p:spPr>
          <a:xfrm>
            <a:off x="4945782" y="3425950"/>
            <a:ext cx="157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DF0A40-0643-495F-BEE9-727BBE1CB325}"/>
              </a:ext>
            </a:extLst>
          </p:cNvPr>
          <p:cNvSpPr txBox="1"/>
          <p:nvPr/>
        </p:nvSpPr>
        <p:spPr>
          <a:xfrm>
            <a:off x="224407" y="3842016"/>
            <a:ext cx="1881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46,1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CFE1337-19C5-46F1-8B93-26699FE1F985}"/>
              </a:ext>
            </a:extLst>
          </p:cNvPr>
          <p:cNvSpPr txBox="1"/>
          <p:nvPr/>
        </p:nvSpPr>
        <p:spPr>
          <a:xfrm>
            <a:off x="4926112" y="4257580"/>
            <a:ext cx="2149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МЛРД. РУБЛЕЙ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8C4671B-B4D1-48DF-8C9D-E8F3B92C86DC}"/>
              </a:ext>
            </a:extLst>
          </p:cNvPr>
          <p:cNvSpPr txBox="1"/>
          <p:nvPr/>
        </p:nvSpPr>
        <p:spPr>
          <a:xfrm>
            <a:off x="4926112" y="4842861"/>
            <a:ext cx="340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Обеспеченная сумма финансирования составила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B2084CF-B789-4C3E-89AC-24D848B63B57}"/>
              </a:ext>
            </a:extLst>
          </p:cNvPr>
          <p:cNvSpPr txBox="1"/>
          <p:nvPr/>
        </p:nvSpPr>
        <p:spPr>
          <a:xfrm>
            <a:off x="4872772" y="5421367"/>
            <a:ext cx="1881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13,2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0114AE6-0A3B-49E0-BDE4-4ADF402F70B3}"/>
              </a:ext>
            </a:extLst>
          </p:cNvPr>
          <p:cNvSpPr txBox="1"/>
          <p:nvPr/>
        </p:nvSpPr>
        <p:spPr>
          <a:xfrm>
            <a:off x="4926111" y="5954196"/>
            <a:ext cx="2149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МЛРД РУБЛЕЙ</a:t>
            </a:r>
          </a:p>
        </p:txBody>
      </p:sp>
      <p:sp>
        <p:nvSpPr>
          <p:cNvPr id="29" name="Прямоугольник: скругленные углы 4">
            <a:extLst>
              <a:ext uri="{FF2B5EF4-FFF2-40B4-BE49-F238E27FC236}">
                <a16:creationId xmlns:a16="http://schemas.microsoft.com/office/drawing/2014/main" id="{87C8C64A-B948-48D1-808A-187BD302DDED}"/>
              </a:ext>
            </a:extLst>
          </p:cNvPr>
          <p:cNvSpPr/>
          <p:nvPr/>
        </p:nvSpPr>
        <p:spPr>
          <a:xfrm>
            <a:off x="8604605" y="1943209"/>
            <a:ext cx="3214015" cy="4607199"/>
          </a:xfrm>
          <a:prstGeom prst="roundRect">
            <a:avLst/>
          </a:prstGeom>
          <a:solidFill>
            <a:schemeClr val="bg1">
              <a:alpha val="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8721248" y="1163647"/>
            <a:ext cx="296037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истекший период 2023 года</a:t>
            </a:r>
            <a:endParaRPr lang="ru-RU" sz="23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8CFB71C-54F7-41AB-878C-D666F4BB4920}"/>
              </a:ext>
            </a:extLst>
          </p:cNvPr>
          <p:cNvSpPr txBox="1"/>
          <p:nvPr/>
        </p:nvSpPr>
        <p:spPr>
          <a:xfrm>
            <a:off x="8769920" y="1895584"/>
            <a:ext cx="1228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119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84A424-6333-40A4-9396-BC051FAD5552}"/>
              </a:ext>
            </a:extLst>
          </p:cNvPr>
          <p:cNvSpPr txBox="1"/>
          <p:nvPr/>
        </p:nvSpPr>
        <p:spPr>
          <a:xfrm>
            <a:off x="8769920" y="2388828"/>
            <a:ext cx="26037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ДОГОВОРОВ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ПОРУЧИТЕЛЬСТВА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заключено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C7611BE-EB10-4A4E-BE15-0783FF7B8100}"/>
              </a:ext>
            </a:extLst>
          </p:cNvPr>
          <p:cNvSpPr txBox="1"/>
          <p:nvPr/>
        </p:nvSpPr>
        <p:spPr>
          <a:xfrm>
            <a:off x="8769920" y="3425950"/>
            <a:ext cx="157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4DF0A40-0643-495F-BEE9-727BBE1CB325}"/>
              </a:ext>
            </a:extLst>
          </p:cNvPr>
          <p:cNvSpPr txBox="1"/>
          <p:nvPr/>
        </p:nvSpPr>
        <p:spPr>
          <a:xfrm>
            <a:off x="8730851" y="3647277"/>
            <a:ext cx="1881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1,9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CFE1337-19C5-46F1-8B93-26699FE1F985}"/>
              </a:ext>
            </a:extLst>
          </p:cNvPr>
          <p:cNvSpPr txBox="1"/>
          <p:nvPr/>
        </p:nvSpPr>
        <p:spPr>
          <a:xfrm>
            <a:off x="8730851" y="4227609"/>
            <a:ext cx="2149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МЛРД. РУБЛЕЙ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8C4671B-B4D1-48DF-8C9D-E8F3B92C86DC}"/>
              </a:ext>
            </a:extLst>
          </p:cNvPr>
          <p:cNvSpPr txBox="1"/>
          <p:nvPr/>
        </p:nvSpPr>
        <p:spPr>
          <a:xfrm>
            <a:off x="8621797" y="4832362"/>
            <a:ext cx="3409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Обеспеченная сумма финансирования составила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B2084CF-B789-4C3E-89AC-24D848B63B57}"/>
              </a:ext>
            </a:extLst>
          </p:cNvPr>
          <p:cNvSpPr txBox="1"/>
          <p:nvPr/>
        </p:nvSpPr>
        <p:spPr>
          <a:xfrm>
            <a:off x="8615938" y="5376503"/>
            <a:ext cx="1881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0114AE6-0A3B-49E0-BDE4-4ADF402F70B3}"/>
              </a:ext>
            </a:extLst>
          </p:cNvPr>
          <p:cNvSpPr txBox="1"/>
          <p:nvPr/>
        </p:nvSpPr>
        <p:spPr>
          <a:xfrm>
            <a:off x="8617031" y="5917289"/>
            <a:ext cx="2149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МЛРД РУБЛЕЙ</a:t>
            </a:r>
          </a:p>
        </p:txBody>
      </p:sp>
    </p:spTree>
    <p:extLst>
      <p:ext uri="{BB962C8B-B14F-4D97-AF65-F5344CB8AC3E}">
        <p14:creationId xmlns:p14="http://schemas.microsoft.com/office/powerpoint/2010/main" val="266394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F128305-1A2A-41C2-9F89-8D93A6FE7E29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F0574B-2CD3-4575-A095-D41428966035}"/>
              </a:ext>
            </a:extLst>
          </p:cNvPr>
          <p:cNvSpPr txBox="1"/>
          <p:nvPr/>
        </p:nvSpPr>
        <p:spPr>
          <a:xfrm>
            <a:off x="4457701" y="101433"/>
            <a:ext cx="7734300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ПОДДЕРЖКИ: 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ПРЕДОСТАВЛЕНИЯ ПОРУЧИТЕЛЬСТВ</a:t>
            </a:r>
          </a:p>
        </p:txBody>
      </p:sp>
      <p:pic>
        <p:nvPicPr>
          <p:cNvPr id="6" name="Изображение 4">
            <a:extLst>
              <a:ext uri="{FF2B5EF4-FFF2-40B4-BE49-F238E27FC236}">
                <a16:creationId xmlns:a16="http://schemas.microsoft.com/office/drawing/2014/main" id="{97162D8D-3932-4367-A80F-51BBB20748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C79441-9A91-48A4-89C6-084C68F6CF1B}"/>
              </a:ext>
            </a:extLst>
          </p:cNvPr>
          <p:cNvSpPr txBox="1"/>
          <p:nvPr/>
        </p:nvSpPr>
        <p:spPr>
          <a:xfrm>
            <a:off x="781984" y="113493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74470" y="4803239"/>
            <a:ext cx="9921240" cy="1901779"/>
          </a:xfrm>
          <a:prstGeom prst="roundRect">
            <a:avLst/>
          </a:prstGeom>
          <a:noFill/>
          <a:ln w="158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736692" y="4938520"/>
            <a:ext cx="939679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В январе 2022 года ООО «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ТиграЛ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» предоставлено поручительство Фонда, позволившее привлечь дополнительное финансирование, средства которого были направлены на пополнение оборотных средств: ремонт автотранспорта и частичное его обновление, заключение контрактов на поставку с новыми контрагентами на более выгодных условиях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94410" y="1211871"/>
            <a:ext cx="730377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ООО «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ТиграЛ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- современное транспортное предприятие с восьмилетним опытом работы на рынке грузоперевозок.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Компания обладает значительным опытом доставки продукции в сетевые магазины и крупные оптово-розничные гипермаркеты.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Транспортно-экспедиторские услуги, в том числе перевозки собственным и арендованным автотранспортом, осуществляются на автомобилях грузоподъемностью до 20 тонн в любом направлении Российской Федерации, с учетом соблюдения температурного режима.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99183" y="1639686"/>
            <a:ext cx="2959418" cy="240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86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F128305-1A2A-41C2-9F89-8D93A6FE7E29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F0574B-2CD3-4575-A095-D41428966035}"/>
              </a:ext>
            </a:extLst>
          </p:cNvPr>
          <p:cNvSpPr txBox="1"/>
          <p:nvPr/>
        </p:nvSpPr>
        <p:spPr>
          <a:xfrm>
            <a:off x="4457701" y="101433"/>
            <a:ext cx="7734300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ПОДДЕРЖКИ: 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ПРЕДОСТАВЛЕНИЯ ПОРУЧИТЕЛЬСТВ</a:t>
            </a:r>
          </a:p>
        </p:txBody>
      </p:sp>
      <p:pic>
        <p:nvPicPr>
          <p:cNvPr id="6" name="Изображение 4">
            <a:extLst>
              <a:ext uri="{FF2B5EF4-FFF2-40B4-BE49-F238E27FC236}">
                <a16:creationId xmlns:a16="http://schemas.microsoft.com/office/drawing/2014/main" id="{97162D8D-3932-4367-A80F-51BBB2074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C79441-9A91-48A4-89C6-084C68F6CF1B}"/>
              </a:ext>
            </a:extLst>
          </p:cNvPr>
          <p:cNvSpPr txBox="1"/>
          <p:nvPr/>
        </p:nvSpPr>
        <p:spPr>
          <a:xfrm>
            <a:off x="781984" y="113493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20290" y="4876606"/>
            <a:ext cx="9589770" cy="1752794"/>
          </a:xfrm>
          <a:prstGeom prst="roundRect">
            <a:avLst/>
          </a:prstGeom>
          <a:noFill/>
          <a:ln w="158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571750" y="4961398"/>
            <a:ext cx="9086850" cy="1571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2021 году компания 5 раз обращалось за гарантийной поддержкой в Фонд, дважды из которых – в инвестиционных целях. Привлеченные под поручительство Фонда средства позволили закупить 60 железнодорожных вагонов, а также обеспечить финансирование расчетов по контрактам и исполнить обязательства перед контрагентами.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6887" y="1239640"/>
            <a:ext cx="8899226" cy="36867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1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ООО «ГТТ» 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более 7 лет работает на рынке оказания транспортно-экспедиционных услуг в сфере железнодорожных перевозок.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виды перевозимых грузов – навальные (продовольственные, минерально-химические, строительные).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управлении компании находится парк в количестве 1 600 железнодорожных вагонов различных типов, преимущественно это вагоны-хопперы (зерновозы, </a:t>
            </a:r>
            <a:r>
              <a:rPr lang="ru-RU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минераловозы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цементовозы).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Помимо перевозок с середины 2019 года компания активно развивает направление торговли профильными, перевозимыми грузами (зерно, шрот и прочее) в интересах предприятий-заказчиков перевозок.</a:t>
            </a:r>
            <a:endParaRPr lang="ru-RU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63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F128305-1A2A-41C2-9F89-8D93A6FE7E29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F0574B-2CD3-4575-A095-D41428966035}"/>
              </a:ext>
            </a:extLst>
          </p:cNvPr>
          <p:cNvSpPr txBox="1"/>
          <p:nvPr/>
        </p:nvSpPr>
        <p:spPr>
          <a:xfrm>
            <a:off x="4457701" y="101433"/>
            <a:ext cx="7734300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 ПОДДЕРЖКИ: 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ПРЕДОСТАВЛЕНИЯ ПОРУЧИТЕЛЬСТВ</a:t>
            </a:r>
          </a:p>
        </p:txBody>
      </p:sp>
      <p:pic>
        <p:nvPicPr>
          <p:cNvPr id="6" name="Изображение 4">
            <a:extLst>
              <a:ext uri="{FF2B5EF4-FFF2-40B4-BE49-F238E27FC236}">
                <a16:creationId xmlns:a16="http://schemas.microsoft.com/office/drawing/2014/main" id="{97162D8D-3932-4367-A80F-51BBB2074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C79441-9A91-48A4-89C6-084C68F6CF1B}"/>
              </a:ext>
            </a:extLst>
          </p:cNvPr>
          <p:cNvSpPr txBox="1"/>
          <p:nvPr/>
        </p:nvSpPr>
        <p:spPr>
          <a:xfrm>
            <a:off x="781984" y="113493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20290" y="4091940"/>
            <a:ext cx="8401050" cy="2316879"/>
          </a:xfrm>
          <a:prstGeom prst="roundRect">
            <a:avLst/>
          </a:prstGeom>
          <a:noFill/>
          <a:ln w="158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606040" y="4251960"/>
            <a:ext cx="78295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 февраля 2022 года компания трижды обращалась за поддержкой по программе поручительств в Фонд.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2023 году ООО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ЦемКарго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привлекло под гарантийную поддержку Фонда кредитные средства на инвестиционные, которые позволили закупить железнодорожные вагоны в количестве 49 единиц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76887" y="1541670"/>
            <a:ext cx="8112783" cy="2289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конца 2016 года компания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Цемкарго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развивает свой бизнес в сфере торговли строительными сыпучими грузами и железнодорожных перевозок навальных грузов (цемент, щебень, песок, зола уноса, минеральный порошок).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сегодняшний день в оперировании компании находится 848 вагонов (62 – собственные, 196 – арендованные и 590 – для технических рейсов).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92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BB1F0A8-C8BE-4D23-8B0B-F37A30F481B8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pic>
        <p:nvPicPr>
          <p:cNvPr id="4" name="Изображение 4">
            <a:extLst>
              <a:ext uri="{FF2B5EF4-FFF2-40B4-BE49-F238E27FC236}">
                <a16:creationId xmlns:a16="http://schemas.microsoft.com/office/drawing/2014/main" id="{CC788274-2F82-4121-85AD-4CF9A4D57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A4396F-B925-4F25-B852-4A2383B4D16D}"/>
              </a:ext>
            </a:extLst>
          </p:cNvPr>
          <p:cNvSpPr txBox="1"/>
          <p:nvPr/>
        </p:nvSpPr>
        <p:spPr>
          <a:xfrm>
            <a:off x="781984" y="0"/>
            <a:ext cx="39022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5AC8A6-AED5-4EDD-BA0C-44F006D1460E}"/>
              </a:ext>
            </a:extLst>
          </p:cNvPr>
          <p:cNvSpPr txBox="1"/>
          <p:nvPr/>
        </p:nvSpPr>
        <p:spPr>
          <a:xfrm>
            <a:off x="4366260" y="218672"/>
            <a:ext cx="7703820" cy="461661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МИКРОФИНАНСИРОВАНИЯ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6245" y="1474470"/>
            <a:ext cx="10979510" cy="4926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микрофинансирования действует с 1 февраля 2010 года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Фонд предоставляет: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2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займы с залоговым обеспечением;</a:t>
            </a:r>
          </a:p>
          <a:p>
            <a:pPr marL="285750" indent="-285750" algn="just">
              <a:lnSpc>
                <a:spcPct val="102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займы без залогового обеспечения.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ограничения в рамках действующего законодательства: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2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Максимальная сумма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основного долга по договору займа ограничена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млн. рублей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(Федеральный закон от 02.07.2010 года № 151-ФЗ «О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микрофинансовой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деятельности и </a:t>
            </a:r>
            <a:r>
              <a:rPr lang="ru-RU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микрофинансовых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организациях»)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2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Максимальный срок займа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Фонда составляет 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 месяца 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(в период действия на территории Санкт-Петербурга режима повышенной готовности и/или чрезвычайной ситуации, установленного Постановлением Правительства Санкт-Петербурга № 121 от 13.03.2020)</a:t>
            </a:r>
            <a:endParaRPr lang="ru-RU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58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BB1F0A8-C8BE-4D23-8B0B-F37A30F481B8}"/>
              </a:ext>
            </a:extLst>
          </p:cNvPr>
          <p:cNvSpPr/>
          <p:nvPr/>
        </p:nvSpPr>
        <p:spPr>
          <a:xfrm>
            <a:off x="0" y="112746"/>
            <a:ext cx="12192000" cy="1098378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pic>
        <p:nvPicPr>
          <p:cNvPr id="4" name="Изображение 4">
            <a:extLst>
              <a:ext uri="{FF2B5EF4-FFF2-40B4-BE49-F238E27FC236}">
                <a16:creationId xmlns:a16="http://schemas.microsoft.com/office/drawing/2014/main" id="{CC788274-2F82-4121-85AD-4CF9A4D57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A4396F-B925-4F25-B852-4A2383B4D16D}"/>
              </a:ext>
            </a:extLst>
          </p:cNvPr>
          <p:cNvSpPr txBox="1"/>
          <p:nvPr/>
        </p:nvSpPr>
        <p:spPr>
          <a:xfrm>
            <a:off x="781984" y="0"/>
            <a:ext cx="39022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5AC8A6-AED5-4EDD-BA0C-44F006D1460E}"/>
              </a:ext>
            </a:extLst>
          </p:cNvPr>
          <p:cNvSpPr txBox="1"/>
          <p:nvPr/>
        </p:nvSpPr>
        <p:spPr>
          <a:xfrm>
            <a:off x="4390157" y="153892"/>
            <a:ext cx="7703820" cy="430883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МИКРОФИНАНСИРОВАНИЯ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71780" y="1323870"/>
            <a:ext cx="9909580" cy="441794"/>
          </a:xfrm>
          <a:prstGeom prst="rect">
            <a:avLst/>
          </a:prstGeom>
          <a:solidFill>
            <a:srgbClr val="236B23">
              <a:alpha val="56000"/>
            </a:srgb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0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shade val="8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ЗАЕМЩИКУ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94627" y="1765664"/>
            <a:ext cx="1006388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задолженности по начисленным налогам, сборам и иным обязательным платежам в бюджеты любого уровня на дату обращения за получением займа не превышает 50 тыс. рублей.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процедур несостоятельности (банкротства), в том числе наблюдения, финансового оздоровления, внешнего управления, конкурсного производства, либо санкций в виде аннулирования или приостановления действия лицензии (в случае, если деятельность субъекта малого и среднего предпринимательства подлежит лицензированию) в течение двух лет (либо меньшего срока в зависимости от срока деятельности), предшествующих дате обращения за получением займа.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отрицательной кредитной истории у собственников.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поручительства участников юридического лица/поручительства супруга(и) для индивидуального предпринимателя в браке/поручительства иного физического лица, на полную сумму займа.</a:t>
            </a:r>
          </a:p>
          <a:p>
            <a:pPr marL="285750" lvl="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Планируемый доход Заемщика должен обеспечивать погашение займа.</a:t>
            </a:r>
          </a:p>
        </p:txBody>
      </p:sp>
    </p:spTree>
    <p:extLst>
      <p:ext uri="{BB962C8B-B14F-4D97-AF65-F5344CB8AC3E}">
        <p14:creationId xmlns:p14="http://schemas.microsoft.com/office/powerpoint/2010/main" val="390751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BB1F0A8-C8BE-4D23-8B0B-F37A30F481B8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pic>
        <p:nvPicPr>
          <p:cNvPr id="4" name="Изображение 4">
            <a:extLst>
              <a:ext uri="{FF2B5EF4-FFF2-40B4-BE49-F238E27FC236}">
                <a16:creationId xmlns:a16="http://schemas.microsoft.com/office/drawing/2014/main" id="{CC788274-2F82-4121-85AD-4CF9A4D57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A4396F-B925-4F25-B852-4A2383B4D16D}"/>
              </a:ext>
            </a:extLst>
          </p:cNvPr>
          <p:cNvSpPr txBox="1"/>
          <p:nvPr/>
        </p:nvSpPr>
        <p:spPr>
          <a:xfrm>
            <a:off x="781984" y="0"/>
            <a:ext cx="39022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5AC8A6-AED5-4EDD-BA0C-44F006D1460E}"/>
              </a:ext>
            </a:extLst>
          </p:cNvPr>
          <p:cNvSpPr txBox="1"/>
          <p:nvPr/>
        </p:nvSpPr>
        <p:spPr>
          <a:xfrm>
            <a:off x="4366260" y="218672"/>
            <a:ext cx="7703820" cy="461661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МИКРОФИНАНСИРОВАНИЯ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5961" y="1317050"/>
            <a:ext cx="5737629" cy="500320"/>
          </a:xfrm>
          <a:prstGeom prst="rect">
            <a:avLst/>
          </a:prstGeom>
          <a:solidFill>
            <a:srgbClr val="236B23">
              <a:alpha val="56000"/>
            </a:srgb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0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shade val="8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ПРЕДОСТАВЛЕНИЯ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069329" y="1317050"/>
            <a:ext cx="5989321" cy="500320"/>
          </a:xfrm>
          <a:prstGeom prst="rect">
            <a:avLst/>
          </a:prstGeom>
          <a:solidFill>
            <a:srgbClr val="236B23">
              <a:alpha val="56000"/>
            </a:srgb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0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shade val="8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ПОЛУЧЕНИЯ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69329" y="1817370"/>
            <a:ext cx="598932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 собирает пакет документов, необходимых для получения займа, и записывается на прием к специалисту Фонда.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Фонда беседует с предпринимателем по заявке и проверяет комплектность пакета документов. Срок рассмотрения заявки специалистами Фонда составляет не более 1-5 рабочих дней с момента предоставления полного комплекта документов, включая первичный анализ и экспертизу заявки.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Принимается решение о возможности предоставления займа в течение 1-3 рабочих дней после составления экспертного заключения.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положительного решения оформляется договор займа, и предприниматель получает денежные средства на свой расчетный счет. </a:t>
            </a:r>
          </a:p>
        </p:txBody>
      </p:sp>
      <p:pic>
        <p:nvPicPr>
          <p:cNvPr id="2050" name="Picture 2" descr="http://credit-fond.ru/wp-content/uploads/2023/03/procedura_pilucheniya_zaim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1" y="2116052"/>
            <a:ext cx="5399880" cy="383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71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BB1F0A8-C8BE-4D23-8B0B-F37A30F481B8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pic>
        <p:nvPicPr>
          <p:cNvPr id="4" name="Изображение 4">
            <a:extLst>
              <a:ext uri="{FF2B5EF4-FFF2-40B4-BE49-F238E27FC236}">
                <a16:creationId xmlns:a16="http://schemas.microsoft.com/office/drawing/2014/main" id="{CC788274-2F82-4121-85AD-4CF9A4D57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A4396F-B925-4F25-B852-4A2383B4D16D}"/>
              </a:ext>
            </a:extLst>
          </p:cNvPr>
          <p:cNvSpPr txBox="1"/>
          <p:nvPr/>
        </p:nvSpPr>
        <p:spPr>
          <a:xfrm>
            <a:off x="781984" y="0"/>
            <a:ext cx="39022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5AC8A6-AED5-4EDD-BA0C-44F006D1460E}"/>
              </a:ext>
            </a:extLst>
          </p:cNvPr>
          <p:cNvSpPr txBox="1"/>
          <p:nvPr/>
        </p:nvSpPr>
        <p:spPr>
          <a:xfrm>
            <a:off x="4390157" y="16047"/>
            <a:ext cx="7703820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МИКРОФИНАНСИРОВАНИЯ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Займы с залоговым обеспечением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5961" y="1317050"/>
            <a:ext cx="5566179" cy="500320"/>
          </a:xfrm>
          <a:prstGeom prst="rect">
            <a:avLst/>
          </a:prstGeom>
          <a:solidFill>
            <a:srgbClr val="236B23">
              <a:alpha val="56000"/>
            </a:srgb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0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shade val="8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ДЕЯТЕЛЬНОСТИ ЗАЕМЩИКА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5960" y="1864592"/>
            <a:ext cx="5566180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Научно-техническое предприятие – коды ОКВЭД 2 подкласса 72.</a:t>
            </a:r>
          </a:p>
          <a:p>
            <a:pPr marL="285750" lvl="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Производственное предприятие – основной вид деятельности классифицируется в соответствии с кодами ОКВЭД 2 классов 10-18 (кроме 11.01-11.06, 12); 20–43, 49- 52, 58, 59, 62, 71, 82.92</a:t>
            </a:r>
          </a:p>
          <a:p>
            <a:pPr marL="285750" lvl="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Предприятие сферы услуг – основной вид деятельности классифицируется в соответствии с кодами ОКВЭД 2 классов 45.2 - 45.4, 47.19, 47.4-47.7, 47.82, 47.89, 47.99.2, 53-56, 60, 61, 63, 65.21, 66, 68, 69, 70, 73-75, 78-82 (кроме 82.9), 85 - 88, 90, 91, 93, 95, 96.</a:t>
            </a:r>
          </a:p>
          <a:p>
            <a:pPr marL="285750" lvl="0" indent="-28575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Торговое предприятие – основной вид деятельности классифицируется в соответствии с кодами ОКВЭД 2 классов 45.3, 46-47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492471" y="1317050"/>
            <a:ext cx="5566179" cy="500320"/>
          </a:xfrm>
          <a:prstGeom prst="rect">
            <a:avLst/>
          </a:prstGeom>
          <a:solidFill>
            <a:srgbClr val="236B23">
              <a:alpha val="56000"/>
            </a:srgb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0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shade val="8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ЗАЛОГА ПРИНИМАЮТСЯ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492471" y="1864592"/>
            <a:ext cx="556617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Объекты недвижимого имущества (допускается обеспечение в виде последующего залога объектов недвижимого имущества и залога приобретаемого объекта недвижимого имущества).</a:t>
            </a:r>
          </a:p>
          <a:p>
            <a:pPr lvl="0"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 (допускается обеспечение в виде залога приобретаемого оборудования).</a:t>
            </a:r>
          </a:p>
          <a:p>
            <a:pPr lvl="0"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Спецтехника (допускается обеспечение в виде залога приобретаемой спецтехники).</a:t>
            </a:r>
          </a:p>
          <a:p>
            <a:pPr lvl="0"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Автотранспортные средства (допускается обеспечение в виде последующего залога автотранспортных средств и залога приобретаемых автотранспортных средств).</a:t>
            </a:r>
          </a:p>
        </p:txBody>
      </p:sp>
    </p:spTree>
    <p:extLst>
      <p:ext uri="{BB962C8B-B14F-4D97-AF65-F5344CB8AC3E}">
        <p14:creationId xmlns:p14="http://schemas.microsoft.com/office/powerpoint/2010/main" val="18255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47FA72-1A30-4844-8AAD-0F102BF605C4}"/>
              </a:ext>
            </a:extLst>
          </p:cNvPr>
          <p:cNvSpPr/>
          <p:nvPr/>
        </p:nvSpPr>
        <p:spPr>
          <a:xfrm>
            <a:off x="0" y="0"/>
            <a:ext cx="12192000" cy="88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359049DD-13BE-43D3-9B33-F659E20985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097793"/>
              </p:ext>
            </p:extLst>
          </p:nvPr>
        </p:nvGraphicFramePr>
        <p:xfrm>
          <a:off x="460818" y="1683200"/>
          <a:ext cx="10927348" cy="328885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546160">
                  <a:extLst>
                    <a:ext uri="{9D8B030D-6E8A-4147-A177-3AD203B41FA5}">
                      <a16:colId xmlns:a16="http://schemas.microsoft.com/office/drawing/2014/main" val="1230466165"/>
                    </a:ext>
                  </a:extLst>
                </a:gridCol>
                <a:gridCol w="2514028">
                  <a:extLst>
                    <a:ext uri="{9D8B030D-6E8A-4147-A177-3AD203B41FA5}">
                      <a16:colId xmlns:a16="http://schemas.microsoft.com/office/drawing/2014/main" val="1079348452"/>
                    </a:ext>
                  </a:extLst>
                </a:gridCol>
                <a:gridCol w="1183855">
                  <a:extLst>
                    <a:ext uri="{9D8B030D-6E8A-4147-A177-3AD203B41FA5}">
                      <a16:colId xmlns:a16="http://schemas.microsoft.com/office/drawing/2014/main" val="1865590654"/>
                    </a:ext>
                  </a:extLst>
                </a:gridCol>
                <a:gridCol w="4683305">
                  <a:extLst>
                    <a:ext uri="{9D8B030D-6E8A-4147-A177-3AD203B41FA5}">
                      <a16:colId xmlns:a16="http://schemas.microsoft.com/office/drawing/2014/main" val="18102296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ЗАЙМА</a:t>
                      </a:r>
                    </a:p>
                  </a:txBody>
                  <a:tcP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ЗАЙМА</a:t>
                      </a:r>
                    </a:p>
                  </a:txBody>
                  <a:tcPr>
                    <a:solidFill>
                      <a:schemeClr val="bg1">
                        <a:alpha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ПРОЦЕНТНАЯ СТАВКА</a:t>
                      </a:r>
                    </a:p>
                  </a:txBody>
                  <a:tcPr>
                    <a:solidFill>
                      <a:schemeClr val="bg1"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0565396"/>
                  </a:ext>
                </a:extLst>
              </a:tr>
              <a:tr h="797520">
                <a:tc rowSpan="3"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</a:t>
                      </a:r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50 000 </a:t>
                      </a:r>
                      <a:endParaRPr lang="ru-RU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</a:t>
                      </a:r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5 000 000 </a:t>
                      </a:r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</a:p>
                  </a:txBody>
                  <a:tcPr anchor="ctr">
                    <a:solidFill>
                      <a:schemeClr val="bg1">
                        <a:alpha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</a:t>
                      </a:r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ru-RU" sz="2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месяцев</a:t>
                      </a:r>
                    </a:p>
                  </a:txBody>
                  <a:tcPr anchor="ctr"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1%</a:t>
                      </a:r>
                      <a:r>
                        <a:rPr lang="ru-RU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годовых</a:t>
                      </a:r>
                    </a:p>
                  </a:txBody>
                  <a:tcP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производителей средств индивидуальной защиты и дезинфекции, изделий медицинской техники</a:t>
                      </a:r>
                    </a:p>
                  </a:txBody>
                  <a:tcPr anchor="ctr"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865792"/>
                  </a:ext>
                </a:extLst>
              </a:tr>
              <a:tr h="69118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3%</a:t>
                      </a:r>
                      <a:r>
                        <a:rPr lang="ru-RU" sz="2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годовых</a:t>
                      </a:r>
                    </a:p>
                  </a:txBody>
                  <a:tcP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производственных, научно-технических, социальных предприятий</a:t>
                      </a:r>
                    </a:p>
                  </a:txBody>
                  <a:tcPr anchor="ctr"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820137"/>
                  </a:ext>
                </a:extLst>
              </a:tr>
              <a:tr h="12162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 </a:t>
                      </a:r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годовых</a:t>
                      </a:r>
                    </a:p>
                  </a:txBody>
                  <a:tcPr>
                    <a:solidFill>
                      <a:schemeClr val="bg1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предприятий прочих видов деятельности</a:t>
                      </a:r>
                    </a:p>
                  </a:txBody>
                  <a:tcPr anchor="ctr">
                    <a:solidFill>
                      <a:schemeClr val="bg1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610260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F5C9196-0165-4189-8307-1C2713D74783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1E326B-FF7D-442A-B611-0E7F49E8CD12}"/>
              </a:ext>
            </a:extLst>
          </p:cNvPr>
          <p:cNvSpPr txBox="1"/>
          <p:nvPr/>
        </p:nvSpPr>
        <p:spPr>
          <a:xfrm>
            <a:off x="4668437" y="101433"/>
            <a:ext cx="7523563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МИКРОФИНАНСИРОВАНИЯ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Займы с залоговым обеспечением </a:t>
            </a:r>
          </a:p>
        </p:txBody>
      </p:sp>
      <p:pic>
        <p:nvPicPr>
          <p:cNvPr id="14" name="Изображение 4">
            <a:extLst>
              <a:ext uri="{FF2B5EF4-FFF2-40B4-BE49-F238E27FC236}">
                <a16:creationId xmlns:a16="http://schemas.microsoft.com/office/drawing/2014/main" id="{F58B393E-55CE-400E-B7F6-54AD615235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8F69D9D-3F05-44FF-81E4-C2B93CF11817}"/>
              </a:ext>
            </a:extLst>
          </p:cNvPr>
          <p:cNvSpPr txBox="1"/>
          <p:nvPr/>
        </p:nvSpPr>
        <p:spPr>
          <a:xfrm>
            <a:off x="721540" y="56746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</p:spTree>
    <p:extLst>
      <p:ext uri="{BB962C8B-B14F-4D97-AF65-F5344CB8AC3E}">
        <p14:creationId xmlns:p14="http://schemas.microsoft.com/office/powerpoint/2010/main" val="306909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C9E5A0D-7356-477D-900C-6A95F1A08273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pic>
        <p:nvPicPr>
          <p:cNvPr id="12" name="Изображение 4">
            <a:extLst>
              <a:ext uri="{FF2B5EF4-FFF2-40B4-BE49-F238E27FC236}">
                <a16:creationId xmlns:a16="http://schemas.microsoft.com/office/drawing/2014/main" id="{E5738897-13FC-4BE1-9E14-0DC11B2EB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91E0F9E-3CCB-4C73-8C9D-80712A155F27}"/>
              </a:ext>
            </a:extLst>
          </p:cNvPr>
          <p:cNvSpPr txBox="1"/>
          <p:nvPr/>
        </p:nvSpPr>
        <p:spPr>
          <a:xfrm>
            <a:off x="781984" y="113493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cs typeface="Arial" panose="020B0604020202020204" pitchFamily="34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Санкт-Петербург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B77012-AFFF-4651-B5FA-9A7A772E0CBA}"/>
              </a:ext>
            </a:extLst>
          </p:cNvPr>
          <p:cNvSpPr txBox="1"/>
          <p:nvPr/>
        </p:nvSpPr>
        <p:spPr>
          <a:xfrm>
            <a:off x="4271903" y="113493"/>
            <a:ext cx="7782656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ИНФОРМАЦИЯ О ДЕЯТЕЛЬНОСТИ ФОНДА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АКТИВЫ ФОНДА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AF006E0-46CD-47F2-A9B4-BFFB2CB058AE}"/>
              </a:ext>
            </a:extLst>
          </p:cNvPr>
          <p:cNvSpPr/>
          <p:nvPr/>
        </p:nvSpPr>
        <p:spPr>
          <a:xfrm>
            <a:off x="525780" y="1323643"/>
            <a:ext cx="11162244" cy="2616101"/>
          </a:xfrm>
          <a:prstGeom prst="rect">
            <a:avLst/>
          </a:prstGeom>
          <a:solidFill>
            <a:schemeClr val="bg1">
              <a:lumMod val="85000"/>
              <a:alpha val="56000"/>
            </a:schemeClr>
          </a:solidFill>
          <a:effectLst>
            <a:softEdge rad="63500"/>
          </a:effectLst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создан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Постановлением Правительства Санкт-Петербурга № 1059 от 28.08.2007 года,</a:t>
            </a:r>
          </a:p>
          <a:p>
            <a:pPr algn="just"/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подведомственной организацией Комитета по промышленной политике, инновациям и торговле Санкт-Петербурга.</a:t>
            </a:r>
          </a:p>
          <a:p>
            <a:pPr algn="just"/>
            <a:endParaRPr lang="ru-RU" sz="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Входит в комплекс организаций, образующих инфраструктуру поддержки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бизнес. Санкт-Петербург».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Участвует в реализации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национального проекта «Малое и среднее предпринимательство и поддержка предпринимательской инициативы».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задача Фонда — обеспечение равного доступа субъектов МСП к кредитным и иным финансовым ресурсам.</a:t>
            </a:r>
          </a:p>
          <a:p>
            <a:pPr algn="just"/>
            <a:endParaRPr lang="ru-RU" sz="17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525780" y="4165009"/>
            <a:ext cx="11162244" cy="2086440"/>
            <a:chOff x="2033943" y="2119261"/>
            <a:chExt cx="3978381" cy="2970493"/>
          </a:xfrm>
        </p:grpSpPr>
        <p:sp>
          <p:nvSpPr>
            <p:cNvPr id="10" name="Полилиния 9"/>
            <p:cNvSpPr/>
            <p:nvPr/>
          </p:nvSpPr>
          <p:spPr>
            <a:xfrm>
              <a:off x="2033943" y="2119261"/>
              <a:ext cx="3978381" cy="1155859"/>
            </a:xfrm>
            <a:custGeom>
              <a:avLst/>
              <a:gdLst>
                <a:gd name="connsiteX0" fmla="*/ 0 w 3978381"/>
                <a:gd name="connsiteY0" fmla="*/ 0 h 805434"/>
                <a:gd name="connsiteX1" fmla="*/ 3978381 w 3978381"/>
                <a:gd name="connsiteY1" fmla="*/ 0 h 805434"/>
                <a:gd name="connsiteX2" fmla="*/ 3978381 w 3978381"/>
                <a:gd name="connsiteY2" fmla="*/ 805434 h 805434"/>
                <a:gd name="connsiteX3" fmla="*/ 0 w 3978381"/>
                <a:gd name="connsiteY3" fmla="*/ 805434 h 805434"/>
                <a:gd name="connsiteX4" fmla="*/ 0 w 3978381"/>
                <a:gd name="connsiteY4" fmla="*/ 0 h 805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8381" h="805434">
                  <a:moveTo>
                    <a:pt x="0" y="0"/>
                  </a:moveTo>
                  <a:lnTo>
                    <a:pt x="3978381" y="0"/>
                  </a:lnTo>
                  <a:lnTo>
                    <a:pt x="3978381" y="805434"/>
                  </a:lnTo>
                  <a:lnTo>
                    <a:pt x="0" y="8054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6B23">
                <a:alpha val="56000"/>
              </a:srgbClr>
            </a:solidFill>
            <a:scene3d>
              <a:camera prst="orthographicFront"/>
              <a:lightRig rig="threePt" dir="t"/>
            </a:scene3d>
            <a:sp3d contourW="12700">
              <a:contourClr>
                <a:schemeClr val="bg1"/>
              </a:contourClr>
            </a:sp3d>
          </p:spPr>
          <p:style>
            <a:lnRef idx="0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Общий объем активов Фонда составляет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10,4 млрд. рублей</a:t>
              </a: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2033943" y="3398341"/>
              <a:ext cx="1324831" cy="1691413"/>
            </a:xfrm>
            <a:custGeom>
              <a:avLst/>
              <a:gdLst>
                <a:gd name="connsiteX0" fmla="*/ 0 w 1324831"/>
                <a:gd name="connsiteY0" fmla="*/ 0 h 1691413"/>
                <a:gd name="connsiteX1" fmla="*/ 1324831 w 1324831"/>
                <a:gd name="connsiteY1" fmla="*/ 0 h 1691413"/>
                <a:gd name="connsiteX2" fmla="*/ 1324831 w 1324831"/>
                <a:gd name="connsiteY2" fmla="*/ 1691413 h 1691413"/>
                <a:gd name="connsiteX3" fmla="*/ 0 w 1324831"/>
                <a:gd name="connsiteY3" fmla="*/ 1691413 h 1691413"/>
                <a:gd name="connsiteX4" fmla="*/ 0 w 1324831"/>
                <a:gd name="connsiteY4" fmla="*/ 0 h 1691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4831" h="1691413">
                  <a:moveTo>
                    <a:pt x="0" y="0"/>
                  </a:moveTo>
                  <a:lnTo>
                    <a:pt x="1324831" y="0"/>
                  </a:lnTo>
                  <a:lnTo>
                    <a:pt x="1324831" y="1691413"/>
                  </a:lnTo>
                  <a:lnTo>
                    <a:pt x="0" y="16914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scene3d>
              <a:camera prst="orthographicFront"/>
              <a:lightRig rig="threePt" dir="t"/>
            </a:scene3d>
            <a:sp3d contourW="12700">
              <a:bevelT/>
              <a:contourClr>
                <a:schemeClr val="bg1"/>
              </a:contourClr>
            </a:sp3d>
          </p:spPr>
          <p:style>
            <a:lnRef idx="0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Федеральный бюджет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1,4 млрд рублей</a:t>
              </a: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3358775" y="3398341"/>
              <a:ext cx="1324831" cy="1691413"/>
            </a:xfrm>
            <a:custGeom>
              <a:avLst/>
              <a:gdLst>
                <a:gd name="connsiteX0" fmla="*/ 0 w 1324831"/>
                <a:gd name="connsiteY0" fmla="*/ 0 h 1691413"/>
                <a:gd name="connsiteX1" fmla="*/ 1324831 w 1324831"/>
                <a:gd name="connsiteY1" fmla="*/ 0 h 1691413"/>
                <a:gd name="connsiteX2" fmla="*/ 1324831 w 1324831"/>
                <a:gd name="connsiteY2" fmla="*/ 1691413 h 1691413"/>
                <a:gd name="connsiteX3" fmla="*/ 0 w 1324831"/>
                <a:gd name="connsiteY3" fmla="*/ 1691413 h 1691413"/>
                <a:gd name="connsiteX4" fmla="*/ 0 w 1324831"/>
                <a:gd name="connsiteY4" fmla="*/ 0 h 1691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4831" h="1691413">
                  <a:moveTo>
                    <a:pt x="0" y="0"/>
                  </a:moveTo>
                  <a:lnTo>
                    <a:pt x="1324831" y="0"/>
                  </a:lnTo>
                  <a:lnTo>
                    <a:pt x="1324831" y="1691413"/>
                  </a:lnTo>
                  <a:lnTo>
                    <a:pt x="0" y="16914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Региональный бюджет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7,1 млрд рублей</a:t>
              </a:r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4683606" y="3398341"/>
              <a:ext cx="1324831" cy="1691413"/>
            </a:xfrm>
            <a:custGeom>
              <a:avLst/>
              <a:gdLst>
                <a:gd name="connsiteX0" fmla="*/ 0 w 1324831"/>
                <a:gd name="connsiteY0" fmla="*/ 0 h 1691413"/>
                <a:gd name="connsiteX1" fmla="*/ 1324831 w 1324831"/>
                <a:gd name="connsiteY1" fmla="*/ 0 h 1691413"/>
                <a:gd name="connsiteX2" fmla="*/ 1324831 w 1324831"/>
                <a:gd name="connsiteY2" fmla="*/ 1691413 h 1691413"/>
                <a:gd name="connsiteX3" fmla="*/ 0 w 1324831"/>
                <a:gd name="connsiteY3" fmla="*/ 1691413 h 1691413"/>
                <a:gd name="connsiteX4" fmla="*/ 0 w 1324831"/>
                <a:gd name="connsiteY4" fmla="*/ 0 h 1691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4831" h="1691413">
                  <a:moveTo>
                    <a:pt x="0" y="0"/>
                  </a:moveTo>
                  <a:lnTo>
                    <a:pt x="1324831" y="0"/>
                  </a:lnTo>
                  <a:lnTo>
                    <a:pt x="1324831" y="1691413"/>
                  </a:lnTo>
                  <a:lnTo>
                    <a:pt x="0" y="16914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Собственные средства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1,9 млрд рублей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6349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BB1F0A8-C8BE-4D23-8B0B-F37A30F481B8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pic>
        <p:nvPicPr>
          <p:cNvPr id="4" name="Изображение 4">
            <a:extLst>
              <a:ext uri="{FF2B5EF4-FFF2-40B4-BE49-F238E27FC236}">
                <a16:creationId xmlns:a16="http://schemas.microsoft.com/office/drawing/2014/main" id="{CC788274-2F82-4121-85AD-4CF9A4D57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A4396F-B925-4F25-B852-4A2383B4D16D}"/>
              </a:ext>
            </a:extLst>
          </p:cNvPr>
          <p:cNvSpPr txBox="1"/>
          <p:nvPr/>
        </p:nvSpPr>
        <p:spPr>
          <a:xfrm>
            <a:off x="781984" y="0"/>
            <a:ext cx="39022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4750" y="1207713"/>
            <a:ext cx="11688169" cy="371008"/>
          </a:xfrm>
          <a:prstGeom prst="rect">
            <a:avLst/>
          </a:prstGeom>
          <a:solidFill>
            <a:srgbClr val="236B23">
              <a:alpha val="56000"/>
            </a:srgb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0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shade val="8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ДОКУМЕНТЫ, ПРЕДОСТАВЛЯЕМЫЕ В СОСТАВЕ ЗАЯВКИ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5AC8A6-AED5-4EDD-BA0C-44F006D1460E}"/>
              </a:ext>
            </a:extLst>
          </p:cNvPr>
          <p:cNvSpPr txBox="1"/>
          <p:nvPr/>
        </p:nvSpPr>
        <p:spPr>
          <a:xfrm>
            <a:off x="4390157" y="16047"/>
            <a:ext cx="7703820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МИКРОФИНАНСИРОВАНИЯ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Займы с залоговым обеспечением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4749" y="1616883"/>
            <a:ext cx="11688169" cy="5033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SzPts val="1200"/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Анкета СМСП.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SzPts val="1200"/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Письменные согласия физических лиц, выступающих в качестве поручителей, руководителя, главного бухгалтера, учредителей 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бенефициарных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владельцев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СМСП на проверку персональных данных и получение кредитных отчетов из бюро кредитных историй.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SzPts val="1200"/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Письменное согласие СМСП о получении информации по налогам.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SzPts val="1200"/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Информационные письма:</a:t>
            </a: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целях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получения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займа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источниках доходов, за счет которых предполагается исполнение обязательств по договору займа; о текущих денежных обязательствах; о периодичности и суммах платежей по указанным обязательствам;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наличии/отсутствии факта производства по делу о банкротстве получателя финансовой услуги на дату подачи в Фонд заявления и в течение 2 лет до даты подачи такого заявления.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SzPts val="1200"/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Бизнес-план с приложениями.</a:t>
            </a:r>
          </a:p>
          <a:p>
            <a:pPr marL="285750" indent="-285750" algn="just">
              <a:lnSpc>
                <a:spcPct val="107000"/>
              </a:lnSpc>
              <a:buSzPts val="1200"/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Уставные документы, в том числе копии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устава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паспортов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учредителей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руководителя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главного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бухгалтера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документов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подтверждаю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их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назначение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руководителя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главного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бухгалтера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карточки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подписей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лицензий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наличии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SzPts val="1200"/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Финансовые и отчетные документы, включая копии бухгалтерского баланса и отчета о финансовых результатах, аудиторского заключения, действующих кредитных договоров и договоров лизинга.</a:t>
            </a:r>
          </a:p>
        </p:txBody>
      </p:sp>
    </p:spTree>
    <p:extLst>
      <p:ext uri="{BB962C8B-B14F-4D97-AF65-F5344CB8AC3E}">
        <p14:creationId xmlns:p14="http://schemas.microsoft.com/office/powerpoint/2010/main" val="156472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47FA72-1A30-4844-8AAD-0F102BF605C4}"/>
              </a:ext>
            </a:extLst>
          </p:cNvPr>
          <p:cNvSpPr/>
          <p:nvPr/>
        </p:nvSpPr>
        <p:spPr>
          <a:xfrm>
            <a:off x="0" y="0"/>
            <a:ext cx="12192000" cy="88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F5C9196-0165-4189-8307-1C2713D74783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1E326B-FF7D-442A-B611-0E7F49E8CD12}"/>
              </a:ext>
            </a:extLst>
          </p:cNvPr>
          <p:cNvSpPr txBox="1"/>
          <p:nvPr/>
        </p:nvSpPr>
        <p:spPr>
          <a:xfrm>
            <a:off x="4668437" y="101433"/>
            <a:ext cx="7523563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МИКРОФИНАНСИРОВАНИЯ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Займы начинающим предпринимателям</a:t>
            </a:r>
          </a:p>
        </p:txBody>
      </p:sp>
      <p:pic>
        <p:nvPicPr>
          <p:cNvPr id="14" name="Изображение 4">
            <a:extLst>
              <a:ext uri="{FF2B5EF4-FFF2-40B4-BE49-F238E27FC236}">
                <a16:creationId xmlns:a16="http://schemas.microsoft.com/office/drawing/2014/main" id="{F58B393E-55CE-400E-B7F6-54AD61523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8F69D9D-3F05-44FF-81E4-C2B93CF11817}"/>
              </a:ext>
            </a:extLst>
          </p:cNvPr>
          <p:cNvSpPr txBox="1"/>
          <p:nvPr/>
        </p:nvSpPr>
        <p:spPr>
          <a:xfrm>
            <a:off x="721540" y="56746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847906"/>
              </p:ext>
            </p:extLst>
          </p:nvPr>
        </p:nvGraphicFramePr>
        <p:xfrm>
          <a:off x="244750" y="1066800"/>
          <a:ext cx="11642449" cy="204216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357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8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09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97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ЗАЙМА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ПРОЦЕНТНАЯ СТАВКА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502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2480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</a:t>
                      </a:r>
                      <a:r>
                        <a:rPr lang="ru-RU" sz="15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тыс. </a:t>
                      </a:r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</a:t>
                      </a:r>
                      <a:r>
                        <a:rPr lang="ru-RU" sz="15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млн. </a:t>
                      </a:r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</a:t>
                      </a:r>
                      <a:r>
                        <a:rPr lang="ru-RU" sz="15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ru-RU" sz="15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месяцев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3% годовых</a:t>
                      </a:r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-для производственных, научно-технических, социальных предприятий</a:t>
                      </a:r>
                    </a:p>
                    <a:p>
                      <a:pPr algn="just"/>
                      <a:endParaRPr lang="ru-RU" sz="5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 </a:t>
                      </a:r>
                      <a:r>
                        <a:rPr lang="ru-RU" sz="15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годовых </a:t>
                      </a:r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для предприятий прочих видов деятельности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Поручительство физических лиц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1530"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</a:t>
                      </a:r>
                      <a:r>
                        <a:rPr lang="ru-RU" sz="15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млн. </a:t>
                      </a:r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</a:t>
                      </a:r>
                      <a:r>
                        <a:rPr lang="ru-RU" sz="15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млн. </a:t>
                      </a:r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</a:t>
                      </a:r>
                      <a:r>
                        <a:rPr lang="ru-RU" sz="15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ru-RU" sz="15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месяцев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3% годовых</a:t>
                      </a:r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-для производственных, научно-технических, социальных предприятий</a:t>
                      </a:r>
                    </a:p>
                    <a:p>
                      <a:pPr algn="just"/>
                      <a:endParaRPr lang="ru-RU" sz="5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i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5% </a:t>
                      </a:r>
                      <a:r>
                        <a:rPr lang="ru-RU" sz="15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годовых </a:t>
                      </a:r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для предприятий прочих видов деятельности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Залоговое обеспечение на всю сумму займа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50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Поручительство физических лиц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07590" y="3088764"/>
            <a:ext cx="11756750" cy="3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15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Существует возможность установления льготного периода погашения основного долга по договору займа на срок до 6 месяцев</a:t>
            </a:r>
            <a:r>
              <a:rPr lang="ru-RU" sz="15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5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90" y="3388589"/>
            <a:ext cx="11848190" cy="3469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  <a:buSzPts val="1200"/>
            </a:pPr>
            <a:r>
              <a:rPr lang="ru-RU" sz="15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документы, прилагаемые к заявке на получение займа: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SzPts val="1200"/>
              <a:buFont typeface="Wingdings" panose="05000000000000000000" pitchFamily="2" charset="2"/>
              <a:buChar char="q"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Анкета СМСП.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SzPts val="1200"/>
              <a:buFont typeface="Wingdings" panose="05000000000000000000" pitchFamily="2" charset="2"/>
              <a:buChar char="q"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Письменные согласия физических лиц, выступающих в качестве поручителей, руководителя, главного бухгалтера, учредителей и </a:t>
            </a:r>
            <a:r>
              <a:rPr lang="ru-RU" sz="15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бенефициарных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владельцев</a:t>
            </a:r>
            <a:r>
              <a:rPr lang="ru-RU" sz="15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СМСП на проверку персональных данных и получение кредитных отчетов из бюро кредитных историй.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SzPts val="1200"/>
              <a:buFont typeface="Wingdings" panose="05000000000000000000" pitchFamily="2" charset="2"/>
              <a:buChar char="q"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Письменное согласие СМСП о получении информации по налогам.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SzPts val="1200"/>
              <a:buFont typeface="Wingdings" panose="05000000000000000000" pitchFamily="2" charset="2"/>
              <a:buChar char="q"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Информационные письма:</a:t>
            </a: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1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en-US" sz="1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целях</a:t>
            </a:r>
            <a:r>
              <a:rPr lang="en-US" sz="1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получения</a:t>
            </a:r>
            <a:r>
              <a:rPr lang="en-US" sz="1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займа</a:t>
            </a:r>
            <a:r>
              <a:rPr lang="en-US" sz="1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5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источниках доходов, за счет которых предполагается исполнение обязательств по договору займа; о текущих денежных обязательствах; о периодичности и суммах платежей по указанным обязательствам;</a:t>
            </a:r>
            <a:endParaRPr lang="ru-RU" sz="15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наличии/отсутствии факта производства по делу о банкротстве получателя финансовой услуги на дату подачи в Фонд заявления и в течение 2 лет до даты подачи такого заявления.</a:t>
            </a:r>
            <a:endParaRPr lang="ru-RU" sz="15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SzPts val="1200"/>
              <a:buFont typeface="Wingdings" panose="05000000000000000000" pitchFamily="2" charset="2"/>
              <a:buChar char="q"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Бизнес-план с приложениями.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SzPts val="1200"/>
              <a:buFont typeface="Wingdings" panose="05000000000000000000" pitchFamily="2" charset="2"/>
              <a:buChar char="q"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Уставные документы, включая копии устава; паспортов руководителей и главного бухгалтера, лицензий (при наличии).</a:t>
            </a:r>
            <a:endParaRPr lang="ru-RU" sz="15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SzPts val="1200"/>
              <a:buFont typeface="Wingdings" panose="05000000000000000000" pitchFamily="2" charset="2"/>
              <a:buChar char="q"/>
            </a:pPr>
            <a:r>
              <a:rPr lang="ru-RU" sz="15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Финансовые и отчетные документы, включая бухгалтерский баланс и отчет о финансовых результатах с аудиторским заключением.</a:t>
            </a:r>
          </a:p>
        </p:txBody>
      </p:sp>
      <p:pic>
        <p:nvPicPr>
          <p:cNvPr id="16" name="Рисунок 15" descr="http://qrcoder.ru/code/?http%3A%2F%2Fcredit-fond.ru%2Fprogramma-mikrozajmov-dlya-nachinayushhih-subektov-malogo-i-srednego-predprinimatelstva%2F&amp;3&amp;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2840" y="5955030"/>
            <a:ext cx="899160" cy="864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938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47FA72-1A30-4844-8AAD-0F102BF605C4}"/>
              </a:ext>
            </a:extLst>
          </p:cNvPr>
          <p:cNvSpPr/>
          <p:nvPr/>
        </p:nvSpPr>
        <p:spPr>
          <a:xfrm>
            <a:off x="0" y="0"/>
            <a:ext cx="12192000" cy="88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F5C9196-0165-4189-8307-1C2713D74783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1E326B-FF7D-442A-B611-0E7F49E8CD12}"/>
              </a:ext>
            </a:extLst>
          </p:cNvPr>
          <p:cNvSpPr txBox="1"/>
          <p:nvPr/>
        </p:nvSpPr>
        <p:spPr>
          <a:xfrm>
            <a:off x="4343401" y="101433"/>
            <a:ext cx="7848600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МИКРОФИНАНСИРОВАНИЯ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Займы начинающим предпринимателям. Примеры</a:t>
            </a:r>
          </a:p>
        </p:txBody>
      </p:sp>
      <p:pic>
        <p:nvPicPr>
          <p:cNvPr id="14" name="Изображение 4">
            <a:extLst>
              <a:ext uri="{FF2B5EF4-FFF2-40B4-BE49-F238E27FC236}">
                <a16:creationId xmlns:a16="http://schemas.microsoft.com/office/drawing/2014/main" id="{F58B393E-55CE-400E-B7F6-54AD61523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8F69D9D-3F05-44FF-81E4-C2B93CF11817}"/>
              </a:ext>
            </a:extLst>
          </p:cNvPr>
          <p:cNvSpPr txBox="1"/>
          <p:nvPr/>
        </p:nvSpPr>
        <p:spPr>
          <a:xfrm>
            <a:off x="721540" y="56746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11530" y="1744044"/>
            <a:ext cx="10504170" cy="4028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конца октября 2022 </a:t>
            </a:r>
            <a:r>
              <a:rPr lang="ru-RU" sz="2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года ООО «</a:t>
            </a:r>
            <a:r>
              <a:rPr lang="ru-RU" sz="21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Вэйстар</a:t>
            </a:r>
            <a:r>
              <a:rPr lang="ru-RU" sz="2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занимается предоставлением автомобилей с водителем в аренду по государственным контрактам, включая пригородные и городские направления. В марте 2023 года компания дважды обратилось за поддержкой в Фонд.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Денежные средства займа без залогового обеспечения </a:t>
            </a:r>
            <a:r>
              <a:rPr lang="ru-RU" sz="2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размере 1 млн. рублей </a:t>
            </a:r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компания направила на пополнение оборотных средств: оплату аренды, коммунальных услуг, а также платежей в бюджет Российской Федерации, включая налоги, пошлины, таможенные платежи. 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Предоставленный </a:t>
            </a:r>
            <a:r>
              <a:rPr lang="ru-RU" sz="2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займ</a:t>
            </a:r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 залоговым обеспечением суммой</a:t>
            </a:r>
            <a:r>
              <a:rPr lang="ru-RU" sz="2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млн. рублей </a:t>
            </a:r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помог приобрести сырье, материалы и комплектующие, а также оплатить услуги поставщиков и подрядчиков.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70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47FA72-1A30-4844-8AAD-0F102BF605C4}"/>
              </a:ext>
            </a:extLst>
          </p:cNvPr>
          <p:cNvSpPr/>
          <p:nvPr/>
        </p:nvSpPr>
        <p:spPr>
          <a:xfrm>
            <a:off x="0" y="0"/>
            <a:ext cx="12192000" cy="88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F5C9196-0165-4189-8307-1C2713D74783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1E326B-FF7D-442A-B611-0E7F49E8CD12}"/>
              </a:ext>
            </a:extLst>
          </p:cNvPr>
          <p:cNvSpPr txBox="1"/>
          <p:nvPr/>
        </p:nvSpPr>
        <p:spPr>
          <a:xfrm>
            <a:off x="4668437" y="101433"/>
            <a:ext cx="7523563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МИКРОФИНАНСИРОВАНИЯ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Займы </a:t>
            </a: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самозанятым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гражданам</a:t>
            </a:r>
          </a:p>
        </p:txBody>
      </p:sp>
      <p:pic>
        <p:nvPicPr>
          <p:cNvPr id="14" name="Изображение 4">
            <a:extLst>
              <a:ext uri="{FF2B5EF4-FFF2-40B4-BE49-F238E27FC236}">
                <a16:creationId xmlns:a16="http://schemas.microsoft.com/office/drawing/2014/main" id="{F58B393E-55CE-400E-B7F6-54AD61523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8F69D9D-3F05-44FF-81E4-C2B93CF11817}"/>
              </a:ext>
            </a:extLst>
          </p:cNvPr>
          <p:cNvSpPr txBox="1"/>
          <p:nvPr/>
        </p:nvSpPr>
        <p:spPr>
          <a:xfrm>
            <a:off x="721540" y="56746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695999"/>
              </p:ext>
            </p:extLst>
          </p:nvPr>
        </p:nvGraphicFramePr>
        <p:xfrm>
          <a:off x="221891" y="1211580"/>
          <a:ext cx="11745319" cy="955363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4697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1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0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26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73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займа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Процентная ставка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502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502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Льготный период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0083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тыс.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</a:p>
                    <a:p>
                      <a:pPr algn="l"/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 тыс. 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3%</a:t>
                      </a:r>
                      <a:r>
                        <a:rPr lang="ru-RU" sz="1600" b="1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годовых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Поручительство физического лица на полную сумму займа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 3 месяцев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60475" y="2153332"/>
            <a:ext cx="118710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Заемные средства предоставляются на инвестиционные цели, либо на текущие расходы, связанные с ведением профессиональной деятельности, кроме расходов на приобретение жилой недвижимости, а также недвижимости для сдачи в аренду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0475" y="2675864"/>
            <a:ext cx="11178087" cy="4062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  <a:buSzPts val="1200"/>
            </a:pPr>
            <a:r>
              <a:rPr lang="ru-RU" sz="145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документы, прилагаемые заемщиком-</a:t>
            </a:r>
            <a:r>
              <a:rPr lang="ru-RU" sz="145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самозанятым</a:t>
            </a:r>
            <a:r>
              <a:rPr lang="ru-RU" sz="145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 заявке на получение займа:</a:t>
            </a:r>
          </a:p>
          <a:p>
            <a:pPr marL="285750" lvl="0" indent="-28575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Согласие на получение кредитных отчётов из БКИ, а также на обработку персональных данных.</a:t>
            </a:r>
          </a:p>
          <a:p>
            <a:pPr marL="285750" lvl="0" indent="-28575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</a:t>
            </a:r>
            <a:r>
              <a:rPr lang="ru-RU" sz="14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самозанятого</a:t>
            </a: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форме Фонда.</a:t>
            </a:r>
          </a:p>
          <a:p>
            <a:pPr marL="285750" lvl="0" indent="-28575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для оценки финансового состояния.</a:t>
            </a:r>
          </a:p>
          <a:p>
            <a:pPr marL="285750" lvl="0" indent="-28575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бенефициаре;</a:t>
            </a:r>
          </a:p>
          <a:p>
            <a:pPr marL="285750" lvl="0" indent="-28575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гражданина РФ;</a:t>
            </a:r>
          </a:p>
          <a:p>
            <a:pPr marL="285750" lvl="0" indent="-28575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подтверждающий место нахождения (место ведения бизнеса);</a:t>
            </a:r>
          </a:p>
          <a:p>
            <a:pPr marL="285750" lvl="0" indent="-28575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 о постановке на учет в качестве налогоплательщика налога на профессиональный доход, сформированная с использованием сервиса «Мой налог».</a:t>
            </a:r>
          </a:p>
          <a:p>
            <a:pPr marL="285750" lvl="0" indent="-28575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 о доходах с помесячной разбивкой, сформированная с использованием сервиса «Мой налог» (форма по КНД 1122036) за последние 12 завершенных месяцев, предшествующих дате подачи заявки на </a:t>
            </a:r>
            <a:r>
              <a:rPr lang="ru-RU" sz="14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</a:t>
            </a: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Иные документы, подтверждающие наличие доходов за последние 12 месяцев; для </a:t>
            </a:r>
            <a:r>
              <a:rPr lang="ru-RU" sz="14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стартапов</a:t>
            </a: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предоставление бизнес-плана по форме Фонда.</a:t>
            </a:r>
          </a:p>
          <a:p>
            <a:pPr marL="285750" lvl="0" indent="-28575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 2-НДФЛ, копия трудовой книжки.</a:t>
            </a:r>
          </a:p>
          <a:p>
            <a:pPr marL="285750" lvl="0" indent="-28575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Копии действующих кредитных договоров / договоров лизинга / договоров займа.</a:t>
            </a:r>
          </a:p>
          <a:p>
            <a:pPr marL="285750" lvl="0" indent="-285750" algn="just"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Выписка о реквизитах расчетного счета </a:t>
            </a:r>
            <a:r>
              <a:rPr lang="ru-RU" sz="14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самозанятого</a:t>
            </a:r>
            <a:r>
              <a:rPr lang="ru-RU" sz="14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(реквизиты расчетного счета для перечисления денежных средств – в электронном виде).</a:t>
            </a:r>
          </a:p>
        </p:txBody>
      </p:sp>
      <p:pic>
        <p:nvPicPr>
          <p:cNvPr id="16" name="Рисунок 15" descr="http://qrcoder.ru/code/?http%3A%2F%2Fcredit-fond.ru%2Fprogramma-mikrozajmov-dlya-samozanyatyh%2F&amp;3&amp;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7834" y="5843248"/>
            <a:ext cx="1036320" cy="10147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384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47FA72-1A30-4844-8AAD-0F102BF605C4}"/>
              </a:ext>
            </a:extLst>
          </p:cNvPr>
          <p:cNvSpPr/>
          <p:nvPr/>
        </p:nvSpPr>
        <p:spPr>
          <a:xfrm>
            <a:off x="0" y="0"/>
            <a:ext cx="12192000" cy="88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1E326B-FF7D-442A-B611-0E7F49E8CD12}"/>
              </a:ext>
            </a:extLst>
          </p:cNvPr>
          <p:cNvSpPr txBox="1"/>
          <p:nvPr/>
        </p:nvSpPr>
        <p:spPr>
          <a:xfrm>
            <a:off x="4457701" y="101433"/>
            <a:ext cx="7734300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МИКРОФИНАНСИРОВАНИЯ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Займы </a:t>
            </a:r>
            <a:r>
              <a:rPr lang="ru-RU" sz="22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самозанятым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гражданам. Примеры</a:t>
            </a:r>
          </a:p>
        </p:txBody>
      </p:sp>
      <p:pic>
        <p:nvPicPr>
          <p:cNvPr id="14" name="Изображение 4">
            <a:extLst>
              <a:ext uri="{FF2B5EF4-FFF2-40B4-BE49-F238E27FC236}">
                <a16:creationId xmlns:a16="http://schemas.microsoft.com/office/drawing/2014/main" id="{F58B393E-55CE-400E-B7F6-54AD61523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8F69D9D-3F05-44FF-81E4-C2B93CF11817}"/>
              </a:ext>
            </a:extLst>
          </p:cNvPr>
          <p:cNvSpPr txBox="1"/>
          <p:nvPr/>
        </p:nvSpPr>
        <p:spPr>
          <a:xfrm>
            <a:off x="721540" y="56746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876579" y="1143064"/>
            <a:ext cx="7951662" cy="2179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апреле 2022 Сергей Дудин, занимающийся грузовыми и пассажирскими перевозками, в том числе через приложение </a:t>
            </a:r>
            <a:r>
              <a:rPr lang="ru-RU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Яндекс.Такси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обратился в Фонд и получил </a:t>
            </a:r>
            <a:r>
              <a:rPr lang="ru-RU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займ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размере 300 тыс. рублей года.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sz="1900" dirty="0">
              <a:ln>
                <a:solidFill>
                  <a:schemeClr val="accent6">
                    <a:lumMod val="50000"/>
                    <a:alpha val="27000"/>
                  </a:schemeClr>
                </a:solidFill>
              </a:ln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Заемные средства были направлены на ремонт используемого для перевозок автомобиля и закупку расходным материалов, необходимых для обслуживания автомобиля. 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8236" y="3775668"/>
            <a:ext cx="8964738" cy="2776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Валерий Проничев зарегистрировался в качестве </a:t>
            </a:r>
            <a:r>
              <a:rPr lang="ru-RU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самозанятого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ноябре 2020 года и осуществляет деятельность такси, включая грузоперевозки.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sz="19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июле 2022 года </a:t>
            </a:r>
            <a:r>
              <a:rPr lang="ru-RU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самозанятый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обратился в Фонд за займом на развитие своего бизнеса. Фонд предоставил средства в размере 500 тыс. рублей, которые позволили оплатить прохождение технического обслуживания у официального дилера, покупку зимних и летних шин, иных расходных материалов (масло, запчасти и </a:t>
            </a:r>
            <a:r>
              <a:rPr lang="ru-RU" sz="1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т.д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необходимых для обслуживания автомобиля. Часть средств пошла на аренду стоянки в аэропорту Пулково.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27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47FA72-1A30-4844-8AAD-0F102BF605C4}"/>
              </a:ext>
            </a:extLst>
          </p:cNvPr>
          <p:cNvSpPr/>
          <p:nvPr/>
        </p:nvSpPr>
        <p:spPr>
          <a:xfrm>
            <a:off x="0" y="0"/>
            <a:ext cx="12192000" cy="88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F5C9196-0165-4189-8307-1C2713D74783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1E326B-FF7D-442A-B611-0E7F49E8CD12}"/>
              </a:ext>
            </a:extLst>
          </p:cNvPr>
          <p:cNvSpPr txBox="1"/>
          <p:nvPr/>
        </p:nvSpPr>
        <p:spPr>
          <a:xfrm>
            <a:off x="4668437" y="101433"/>
            <a:ext cx="7523563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МИКРОФИНАНСИРОВАНИЯ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Займы без залогового обеспечения</a:t>
            </a:r>
          </a:p>
        </p:txBody>
      </p:sp>
      <p:pic>
        <p:nvPicPr>
          <p:cNvPr id="14" name="Изображение 4">
            <a:extLst>
              <a:ext uri="{FF2B5EF4-FFF2-40B4-BE49-F238E27FC236}">
                <a16:creationId xmlns:a16="http://schemas.microsoft.com/office/drawing/2014/main" id="{F58B393E-55CE-400E-B7F6-54AD61523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8F69D9D-3F05-44FF-81E4-C2B93CF11817}"/>
              </a:ext>
            </a:extLst>
          </p:cNvPr>
          <p:cNvSpPr txBox="1"/>
          <p:nvPr/>
        </p:nvSpPr>
        <p:spPr>
          <a:xfrm>
            <a:off x="721540" y="56746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C0BD695-A6D0-4096-B82E-0F1DBB599C6B}"/>
              </a:ext>
            </a:extLst>
          </p:cNvPr>
          <p:cNvSpPr/>
          <p:nvPr/>
        </p:nvSpPr>
        <p:spPr>
          <a:xfrm>
            <a:off x="244750" y="1149575"/>
            <a:ext cx="11650070" cy="442630"/>
          </a:xfrm>
          <a:prstGeom prst="rect">
            <a:avLst/>
          </a:prstGeom>
          <a:solidFill>
            <a:srgbClr val="236B23">
              <a:alpha val="56000"/>
            </a:srgb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0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shade val="8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Займы без залогового обеспечения субъектам МСП, ведущим деятельность в сфере обрабатывающего производства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361253"/>
              </p:ext>
            </p:extLst>
          </p:nvPr>
        </p:nvGraphicFramePr>
        <p:xfrm>
          <a:off x="244750" y="1592205"/>
          <a:ext cx="11650069" cy="155448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846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1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0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110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5418"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3857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займа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3857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займа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3857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solidFill>
                            <a:srgbClr val="3857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6928">
                <a:tc>
                  <a:txBody>
                    <a:bodyPr/>
                    <a:lstStyle/>
                    <a:p>
                      <a:pPr algn="l"/>
                      <a:endParaRPr lang="ru-RU" sz="1800" b="0" dirty="0">
                        <a:solidFill>
                          <a:srgbClr val="38572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800" b="0" dirty="0">
                        <a:solidFill>
                          <a:srgbClr val="38572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800" b="0" dirty="0">
                          <a:solidFill>
                            <a:srgbClr val="3857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5 млн. рублей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1800" b="0" kern="1200" dirty="0">
                        <a:solidFill>
                          <a:srgbClr val="38572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/>
                      <a:endParaRPr lang="ru-RU" sz="1800" b="0" kern="1200" dirty="0">
                        <a:solidFill>
                          <a:srgbClr val="38572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800" b="0" kern="1200" dirty="0">
                          <a:solidFill>
                            <a:srgbClr val="38572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3 до  24 месяцев</a:t>
                      </a:r>
                    </a:p>
                    <a:p>
                      <a:pPr algn="l"/>
                      <a:endParaRPr lang="ru-RU" sz="1800" b="0" dirty="0">
                        <a:solidFill>
                          <a:srgbClr val="38572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1800" kern="1200" dirty="0">
                        <a:solidFill>
                          <a:srgbClr val="38572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800" kern="1200" dirty="0">
                          <a:solidFill>
                            <a:srgbClr val="38572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1%</a:t>
                      </a:r>
                      <a:r>
                        <a:rPr lang="ru-RU" sz="1800" kern="1200" baseline="0" dirty="0">
                          <a:solidFill>
                            <a:srgbClr val="38572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rgbClr val="38572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годовых на</a:t>
                      </a:r>
                      <a:r>
                        <a:rPr lang="ru-RU" sz="1800" kern="1200" baseline="0" dirty="0">
                          <a:solidFill>
                            <a:srgbClr val="38572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весь срок действия договора займа</a:t>
                      </a:r>
                      <a:endParaRPr lang="ru-RU" sz="1800" kern="1200" dirty="0">
                        <a:solidFill>
                          <a:srgbClr val="38572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Поручительство</a:t>
                      </a:r>
                      <a:r>
                        <a:rPr lang="ru-RU" sz="18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собственников бизнеса/</a:t>
                      </a:r>
                      <a:r>
                        <a:rPr lang="ru-RU" sz="18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супруга(и) для ИП в браке /иного физического лица на полную сумму займа (не</a:t>
                      </a:r>
                      <a:r>
                        <a:rPr lang="ru-RU" sz="1800" kern="12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менее 2 человек)</a:t>
                      </a:r>
                      <a:endParaRPr lang="ru-RU" sz="18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31471" y="3371850"/>
            <a:ext cx="9601200" cy="3108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Дополнительные требования к заемщику:</a:t>
            </a:r>
          </a:p>
          <a:p>
            <a:pPr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деятельности заемщика определяется в соответствии с кодами ОКВЭД 2 классов 10-18 (кроме 11.01-11.06, 12); 20–33 (кроме 20.11). 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за 6 месяцев, предшествующих дате обращения за получением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микрозайма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Фонда нарушений условий ранее заключенных кредитных договоров, договоров займа, лизинга.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хозяйственной деятельности не менее 6 месяцев до даты обращения за получением займа.</a:t>
            </a:r>
          </a:p>
        </p:txBody>
      </p:sp>
      <p:pic>
        <p:nvPicPr>
          <p:cNvPr id="11" name="Рисунок 10" descr="http://qrcoder.ru/code/?http%3A%2F%2Fcredit-fond.ru%2Fbezzalogovaya-programma-dlya-obrabatyvayushhih-proizvodstv%2F&amp;3&amp;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8012" y="5426392"/>
            <a:ext cx="1285875" cy="1285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358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47FA72-1A30-4844-8AAD-0F102BF605C4}"/>
              </a:ext>
            </a:extLst>
          </p:cNvPr>
          <p:cNvSpPr/>
          <p:nvPr/>
        </p:nvSpPr>
        <p:spPr>
          <a:xfrm>
            <a:off x="0" y="0"/>
            <a:ext cx="12192000" cy="88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1E326B-FF7D-442A-B611-0E7F49E8CD12}"/>
              </a:ext>
            </a:extLst>
          </p:cNvPr>
          <p:cNvSpPr txBox="1"/>
          <p:nvPr/>
        </p:nvSpPr>
        <p:spPr>
          <a:xfrm>
            <a:off x="4668437" y="101433"/>
            <a:ext cx="7523563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МИКРОФИНАНСИРОВАНИЯ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Займы без залогового обеспечения</a:t>
            </a:r>
          </a:p>
        </p:txBody>
      </p:sp>
      <p:pic>
        <p:nvPicPr>
          <p:cNvPr id="14" name="Изображение 4">
            <a:extLst>
              <a:ext uri="{FF2B5EF4-FFF2-40B4-BE49-F238E27FC236}">
                <a16:creationId xmlns:a16="http://schemas.microsoft.com/office/drawing/2014/main" id="{F58B393E-55CE-400E-B7F6-54AD61523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8F69D9D-3F05-44FF-81E4-C2B93CF11817}"/>
              </a:ext>
            </a:extLst>
          </p:cNvPr>
          <p:cNvSpPr txBox="1"/>
          <p:nvPr/>
        </p:nvSpPr>
        <p:spPr>
          <a:xfrm>
            <a:off x="721540" y="56746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4750" y="1098377"/>
            <a:ext cx="11650070" cy="5606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Основными документами, предоставляемыми в составе заявления на </a:t>
            </a:r>
            <a:r>
              <a:rPr lang="ru-RU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займ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залогового обеспечения субъектам МСП, ведущим деятельность в сфере обрабатывающего производства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являются: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sz="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Анкета СМСП.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Письменные согласия физических лиц, выступающих в качестве поручителей, руководителя, главного бухгалтера, учредителей и 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бенефициарных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владельцев</a:t>
            </a: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СМСП на проверку персональных данных и получение кредитных отчетов из бюро кредитных историй.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Письменное согласие СМСП о получении информации по налогам.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Информационные письма: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"/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целях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получения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займа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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 источниках доходов, за счет которых предполагается исполнение обязательств по договору займа; о текущих денежных обязательствах; о периодичности и суммах платежей по указанным обязательствам;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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наличии/отсутствии факта производства по делу о банкротстве получателя финансовой услуги на дату подачи в Фонд заявления и в течение 2 лет до даты подачи такого заявления.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AutoNum type="arabicPeriod" startAt="5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Бизнес-план с приложениями.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AutoNum type="arabicPeriod" startAt="5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Уставные документы, в том числе копии:</a:t>
            </a:r>
          </a:p>
          <a:p>
            <a:pPr marL="800100" lvl="1" indent="-342900" algn="just">
              <a:buFont typeface="Wingdings" panose="05000000000000000000" pitchFamily="2" charset="2"/>
              <a:buChar char="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устава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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паспортов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учредителей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руководителя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главного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бухгалтера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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документов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подтверждающих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назначение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руководителя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главного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бухгалтера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карточки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подписей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buFont typeface="Wingdings" panose="05000000000000000000" pitchFamily="2" charset="2"/>
              <a:buChar char=""/>
            </a:pP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лицензий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наличии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5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Финансовые и отчетные документы, включая копии бухгалтерского баланса и отчета о финансовых результатах, аудиторского заключения, действующих кредитных договоров и договоров лизинга.</a:t>
            </a:r>
          </a:p>
        </p:txBody>
      </p:sp>
    </p:spTree>
    <p:extLst>
      <p:ext uri="{BB962C8B-B14F-4D97-AF65-F5344CB8AC3E}">
        <p14:creationId xmlns:p14="http://schemas.microsoft.com/office/powerpoint/2010/main" val="141317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4">
            <a:extLst>
              <a:ext uri="{FF2B5EF4-FFF2-40B4-BE49-F238E27FC236}">
                <a16:creationId xmlns:a16="http://schemas.microsoft.com/office/drawing/2014/main" id="{97162D8D-3932-4367-A80F-51BBB20748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C79441-9A91-48A4-89C6-084C68F6CF1B}"/>
              </a:ext>
            </a:extLst>
          </p:cNvPr>
          <p:cNvSpPr txBox="1"/>
          <p:nvPr/>
        </p:nvSpPr>
        <p:spPr>
          <a:xfrm>
            <a:off x="781984" y="113493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C0BD695-A6D0-4096-B82E-0F1DBB599C6B}"/>
              </a:ext>
            </a:extLst>
          </p:cNvPr>
          <p:cNvSpPr/>
          <p:nvPr/>
        </p:nvSpPr>
        <p:spPr>
          <a:xfrm>
            <a:off x="244750" y="1258856"/>
            <a:ext cx="11608160" cy="403002"/>
          </a:xfrm>
          <a:prstGeom prst="rect">
            <a:avLst/>
          </a:prstGeom>
          <a:solidFill>
            <a:srgbClr val="236B23">
              <a:alpha val="56000"/>
            </a:srgb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0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shade val="8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lvl="0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Займы субъектам МСП для поддержки и возобновления деятельности, в целях сохранения занятости 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626241"/>
              </p:ext>
            </p:extLst>
          </p:nvPr>
        </p:nvGraphicFramePr>
        <p:xfrm>
          <a:off x="244751" y="1701866"/>
          <a:ext cx="11608159" cy="226314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41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95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5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r>
                        <a:rPr lang="ru-RU" sz="1500" dirty="0">
                          <a:solidFill>
                            <a:srgbClr val="3857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займа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solidFill>
                            <a:srgbClr val="3857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займа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solidFill>
                            <a:srgbClr val="3857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500" dirty="0">
                          <a:solidFill>
                            <a:srgbClr val="3857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4845">
                <a:tc>
                  <a:txBody>
                    <a:bodyPr/>
                    <a:lstStyle/>
                    <a:p>
                      <a:pPr algn="l"/>
                      <a:endParaRPr lang="ru-RU" sz="1500" b="0" dirty="0">
                        <a:solidFill>
                          <a:srgbClr val="38572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500" b="0" dirty="0">
                          <a:solidFill>
                            <a:srgbClr val="3857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5 млн. рублей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1500" b="0" kern="1200" dirty="0">
                        <a:solidFill>
                          <a:srgbClr val="385723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1500" b="0" kern="1200" dirty="0">
                          <a:solidFill>
                            <a:srgbClr val="38572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3 до</a:t>
                      </a:r>
                    </a:p>
                    <a:p>
                      <a:pPr algn="l"/>
                      <a:r>
                        <a:rPr lang="ru-RU" sz="1500" b="0" kern="1200" dirty="0">
                          <a:solidFill>
                            <a:srgbClr val="38572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 месяцев</a:t>
                      </a:r>
                    </a:p>
                    <a:p>
                      <a:pPr algn="l"/>
                      <a:endParaRPr lang="ru-RU" sz="1500" b="0" dirty="0">
                        <a:solidFill>
                          <a:srgbClr val="38572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kern="1200" dirty="0">
                          <a:solidFill>
                            <a:srgbClr val="38572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3% годовых* - для производственных</a:t>
                      </a:r>
                      <a:r>
                        <a:rPr lang="ru-RU" sz="1500" kern="1200" baseline="0" dirty="0">
                          <a:solidFill>
                            <a:srgbClr val="38572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предприятий</a:t>
                      </a:r>
                      <a:r>
                        <a:rPr lang="ru-RU" sz="1500" kern="1200" dirty="0">
                          <a:solidFill>
                            <a:srgbClr val="38572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>
                          <a:solidFill>
                            <a:srgbClr val="38572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5% годовых* - </a:t>
                      </a:r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предприятий прочих видов деятельности.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>
                          <a:solidFill>
                            <a:srgbClr val="385723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*Для СМСП, внесенных в реестр СПб ГБУ "Центр развития и поддержки предпринимательства" - участников программы «Городской акселератор 2022», процентная ставка по договору займа для  производственных предприятий  составит 2% годовых, для прочих видов деятельности - 4% годовых</a:t>
                      </a:r>
                      <a:endParaRPr lang="ru-RU" sz="1500" b="0" dirty="0">
                        <a:solidFill>
                          <a:srgbClr val="38572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500" b="0" dirty="0">
                          <a:solidFill>
                            <a:srgbClr val="3857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Поручительство</a:t>
                      </a:r>
                      <a:r>
                        <a:rPr lang="ru-RU" sz="1500" b="0" baseline="0" dirty="0">
                          <a:solidFill>
                            <a:srgbClr val="385723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собственников бизнеса</a:t>
                      </a:r>
                      <a:endParaRPr lang="ru-RU" sz="1500" b="0" dirty="0">
                        <a:solidFill>
                          <a:srgbClr val="385723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8F1D9EB5-62CD-418E-96DE-8DD4922B1301}"/>
              </a:ext>
            </a:extLst>
          </p:cNvPr>
          <p:cNvGrpSpPr/>
          <p:nvPr/>
        </p:nvGrpSpPr>
        <p:grpSpPr>
          <a:xfrm>
            <a:off x="202449" y="4026548"/>
            <a:ext cx="11078961" cy="2667408"/>
            <a:chOff x="243845" y="808799"/>
            <a:chExt cx="2864354" cy="6011942"/>
          </a:xfrm>
        </p:grpSpPr>
        <p:sp>
          <p:nvSpPr>
            <p:cNvPr id="12" name="Прямоугольник: скругленные углы 14">
              <a:extLst>
                <a:ext uri="{FF2B5EF4-FFF2-40B4-BE49-F238E27FC236}">
                  <a16:creationId xmlns:a16="http://schemas.microsoft.com/office/drawing/2014/main" id="{81221B37-C2BC-41B5-9BD0-2B1A9A8B5BB0}"/>
                </a:ext>
              </a:extLst>
            </p:cNvPr>
            <p:cNvSpPr/>
            <p:nvPr/>
          </p:nvSpPr>
          <p:spPr>
            <a:xfrm>
              <a:off x="243845" y="808799"/>
              <a:ext cx="2741978" cy="6011942"/>
            </a:xfrm>
            <a:prstGeom prst="roundRect">
              <a:avLst/>
            </a:prstGeom>
            <a:solidFill>
              <a:schemeClr val="bg1">
                <a:alpha val="55000"/>
              </a:schemeClr>
            </a:solidFill>
            <a:ln w="190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1F66225-419E-4707-9D76-90E66F5E4415}"/>
                </a:ext>
              </a:extLst>
            </p:cNvPr>
            <p:cNvSpPr txBox="1"/>
            <p:nvPr/>
          </p:nvSpPr>
          <p:spPr>
            <a:xfrm>
              <a:off x="303541" y="808799"/>
              <a:ext cx="2804658" cy="876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Основные требования к заемщику:</a:t>
              </a: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438658" y="4431798"/>
            <a:ext cx="10214102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300"/>
              </a:spcAft>
              <a:buFont typeface="Symbol" panose="05050102010706020507" pitchFamily="18" charset="2"/>
              <a:buChar char="-"/>
            </a:pPr>
            <a:r>
              <a:rPr lang="ru-RU" sz="1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Срок деятельности - не менее 12 месяцев;</a:t>
            </a:r>
          </a:p>
          <a:p>
            <a:pPr marL="342900" lvl="0" indent="-342900" algn="just">
              <a:spcAft>
                <a:spcPts val="300"/>
              </a:spcAft>
              <a:buFont typeface="Symbol" panose="05050102010706020507" pitchFamily="18" charset="2"/>
              <a:buChar char="-"/>
            </a:pPr>
            <a:r>
              <a:rPr lang="ru-RU" sz="1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Выплата в 2022 г. среднемесячной заработной платы в расчете на одного сотрудника в размере не менее 1 МРОТ, установленного в Санкт-Петербурге на 2022 год;</a:t>
            </a:r>
          </a:p>
          <a:p>
            <a:pPr marL="342900" lvl="0" indent="-342900" algn="just">
              <a:spcAft>
                <a:spcPts val="300"/>
              </a:spcAft>
              <a:buFont typeface="Symbol" panose="05050102010706020507" pitchFamily="18" charset="2"/>
              <a:buChar char="-"/>
            </a:pPr>
            <a:r>
              <a:rPr lang="ru-RU" sz="1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Наличие QR – кода, присвоенного по результатам проверки поданных в ГУ «ЦРПП» сведений на соответствие Стандарту безопасной деятельности организаций, в том числе санитарно-гигиенической безопасности, в целях противодействия распространению в Санкт-Петербурге новой </a:t>
            </a:r>
            <a:r>
              <a:rPr lang="ru-RU" sz="17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коронавирусной</a:t>
            </a:r>
            <a:r>
              <a:rPr lang="ru-RU" sz="17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инфекции (COVID-19) в соответствии с Постановлением Правительства Санкт-Петербурга от 13.03.2020 № 121.</a:t>
            </a:r>
            <a:endParaRPr lang="ru-RU" sz="17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" name="Рисунок 14" descr="http://qrcoder.ru/code/?http%3A%2F%2Fcredit-fond.ru%2Fbezzalogovaya-programma-pvz-dlya-subektov-msp%2F&amp;3&amp;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031" y="5749290"/>
            <a:ext cx="1092517" cy="105599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41E326B-FF7D-442A-B611-0E7F49E8CD12}"/>
              </a:ext>
            </a:extLst>
          </p:cNvPr>
          <p:cNvSpPr txBox="1"/>
          <p:nvPr/>
        </p:nvSpPr>
        <p:spPr>
          <a:xfrm>
            <a:off x="4668437" y="101433"/>
            <a:ext cx="7523563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МИКРОФИНАНСИРОВАНИЯ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Займы без залогового обеспечения</a:t>
            </a:r>
          </a:p>
        </p:txBody>
      </p:sp>
    </p:spTree>
    <p:extLst>
      <p:ext uri="{BB962C8B-B14F-4D97-AF65-F5344CB8AC3E}">
        <p14:creationId xmlns:p14="http://schemas.microsoft.com/office/powerpoint/2010/main" val="278115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47FA72-1A30-4844-8AAD-0F102BF605C4}"/>
              </a:ext>
            </a:extLst>
          </p:cNvPr>
          <p:cNvSpPr/>
          <p:nvPr/>
        </p:nvSpPr>
        <p:spPr>
          <a:xfrm>
            <a:off x="0" y="0"/>
            <a:ext cx="12192000" cy="88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1E326B-FF7D-442A-B611-0E7F49E8CD12}"/>
              </a:ext>
            </a:extLst>
          </p:cNvPr>
          <p:cNvSpPr txBox="1"/>
          <p:nvPr/>
        </p:nvSpPr>
        <p:spPr>
          <a:xfrm>
            <a:off x="4668437" y="101433"/>
            <a:ext cx="7523563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МИКРОФИНАНСИРОВАНИЯ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Займы без залогового обеспечения</a:t>
            </a:r>
          </a:p>
        </p:txBody>
      </p:sp>
      <p:pic>
        <p:nvPicPr>
          <p:cNvPr id="14" name="Изображение 4">
            <a:extLst>
              <a:ext uri="{FF2B5EF4-FFF2-40B4-BE49-F238E27FC236}">
                <a16:creationId xmlns:a16="http://schemas.microsoft.com/office/drawing/2014/main" id="{F58B393E-55CE-400E-B7F6-54AD61523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8F69D9D-3F05-44FF-81E4-C2B93CF11817}"/>
              </a:ext>
            </a:extLst>
          </p:cNvPr>
          <p:cNvSpPr txBox="1"/>
          <p:nvPr/>
        </p:nvSpPr>
        <p:spPr>
          <a:xfrm>
            <a:off x="721540" y="56746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4750" y="1098377"/>
            <a:ext cx="11650070" cy="5758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Основными документами, предоставляемыми в составе заявления на </a:t>
            </a:r>
            <a:r>
              <a:rPr lang="ru-RU" sz="1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займ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залогового обеспечения для поддержки и возобновления деятельности в целях сохранения занятости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являются: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СМСП.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поручителя (-лей) - физического лица.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Бизнес-план с приложением плана движения денежных средств.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Письменные согласия физических лиц, выступающих в качестве поручителей, руководителя, главного бухгалтера, учредителей 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бенефициарных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владельцев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СМСП на проверку персональных данных; на получение кредитных отчетов из бюро кредитных историй.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Письменное согласие СМСП о получении информации по налогам.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об источниках доходов, за счет которых предполагается исполнение обязательств по договору займа; о текущих денежных обязательствах; о периодичности и суммах платежей по указанным обязательствам.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о наличии/отсутствии факта производства по делу о банкротстве получателя финансовой услуги на дату подачи в Фонд заявления на получение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микрозайма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 течение 2 лет до даты подачи такого заявления.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Распечатанный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QR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код, присвоенный по результатам проверки, поданных в ГУ «ЦРПП» сведений на соответствие Стандарту безопасной деятельности организаций, в том числе санитарно-гигиенической безопасности, в целях противодействия распространению новой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 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COVID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-19), в соответствие с Постановлением Правительства Санкт-Петербурга от 13.03.2020 №121.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Уставные документы.</a:t>
            </a:r>
          </a:p>
          <a:p>
            <a:pPr marL="342900" indent="-342900" algn="just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Финансовые и отчетные документы.</a:t>
            </a:r>
          </a:p>
        </p:txBody>
      </p:sp>
    </p:spTree>
    <p:extLst>
      <p:ext uri="{BB962C8B-B14F-4D97-AF65-F5344CB8AC3E}">
        <p14:creationId xmlns:p14="http://schemas.microsoft.com/office/powerpoint/2010/main" val="220683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4">
            <a:extLst>
              <a:ext uri="{FF2B5EF4-FFF2-40B4-BE49-F238E27FC236}">
                <a16:creationId xmlns:a16="http://schemas.microsoft.com/office/drawing/2014/main" id="{97162D8D-3932-4367-A80F-51BBB2074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C79441-9A91-48A4-89C6-084C68F6CF1B}"/>
              </a:ext>
            </a:extLst>
          </p:cNvPr>
          <p:cNvSpPr txBox="1"/>
          <p:nvPr/>
        </p:nvSpPr>
        <p:spPr>
          <a:xfrm>
            <a:off x="781984" y="113493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17270" y="2068830"/>
            <a:ext cx="10218420" cy="3204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ООО «Северный экспресс» с 2018 года предоставляет услуги легкового такси и аренды легковых автомобилей с водителем, в настоящий момент в собственности у компании 100 автомобилей.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мае 2022 года у ООО «Северный экспресс» возникла необходимость привлечения заемных средств на сохранение коллектива и пополнение оборотных средств. Фонд выдал компании </a:t>
            </a:r>
            <a:r>
              <a:rPr lang="ru-RU" sz="2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займ</a:t>
            </a:r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размере 5 млн. рублей, средства которого были направлены на выплату заработной платы сотрудникам, а также покупку оборудования для ремонта автомобилей.</a:t>
            </a:r>
            <a:endParaRPr lang="ru-RU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1E326B-FF7D-442A-B611-0E7F49E8CD12}"/>
              </a:ext>
            </a:extLst>
          </p:cNvPr>
          <p:cNvSpPr txBox="1"/>
          <p:nvPr/>
        </p:nvSpPr>
        <p:spPr>
          <a:xfrm>
            <a:off x="4405547" y="113493"/>
            <a:ext cx="7523563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МИКРОФИНАНСИРОВАНИЯ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Займы без залогового обеспечения</a:t>
            </a:r>
          </a:p>
        </p:txBody>
      </p:sp>
    </p:spTree>
    <p:extLst>
      <p:ext uri="{BB962C8B-B14F-4D97-AF65-F5344CB8AC3E}">
        <p14:creationId xmlns:p14="http://schemas.microsoft.com/office/powerpoint/2010/main" val="401760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75B2A7B-F981-4AB0-A8D3-CA565436CF76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pic>
        <p:nvPicPr>
          <p:cNvPr id="13" name="Изображение 4">
            <a:extLst>
              <a:ext uri="{FF2B5EF4-FFF2-40B4-BE49-F238E27FC236}">
                <a16:creationId xmlns:a16="http://schemas.microsoft.com/office/drawing/2014/main" id="{4270F788-95CF-4793-BDCB-922F43D92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4117B58-C181-47BD-A057-3FBB7606E86C}"/>
              </a:ext>
            </a:extLst>
          </p:cNvPr>
          <p:cNvSpPr txBox="1"/>
          <p:nvPr/>
        </p:nvSpPr>
        <p:spPr>
          <a:xfrm>
            <a:off x="781984" y="113493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9F4A17-87F6-49CD-8C40-42452A0C1BF6}"/>
              </a:ext>
            </a:extLst>
          </p:cNvPr>
          <p:cNvSpPr txBox="1"/>
          <p:nvPr/>
        </p:nvSpPr>
        <p:spPr>
          <a:xfrm>
            <a:off x="4684227" y="218672"/>
            <a:ext cx="7415711" cy="461661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ПОДДЕРЖКИ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3865" y="1479467"/>
            <a:ext cx="11304270" cy="1709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2000"/>
              </a:lnSpc>
              <a:spcAft>
                <a:spcPts val="0"/>
              </a:spcAft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Фонд оказывает поддержку предпринимателям по двум направлениям: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sz="3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2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предоставление поручительств по обязательствам СМСП перед кредиторами, в случае нехватки собственного обеспечения. </a:t>
            </a:r>
          </a:p>
          <a:p>
            <a:pPr marL="342900" lvl="0" indent="-342900" algn="just">
              <a:lnSpc>
                <a:spcPct val="102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выдача льготных займов.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sz="200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78856" y="2845418"/>
            <a:ext cx="11034287" cy="3429652"/>
            <a:chOff x="2044837" y="1522551"/>
            <a:chExt cx="3978381" cy="5257267"/>
          </a:xfrm>
        </p:grpSpPr>
        <p:sp>
          <p:nvSpPr>
            <p:cNvPr id="8" name="Полилиния 7"/>
            <p:cNvSpPr/>
            <p:nvPr/>
          </p:nvSpPr>
          <p:spPr>
            <a:xfrm>
              <a:off x="2044837" y="1522551"/>
              <a:ext cx="3978381" cy="1155859"/>
            </a:xfrm>
            <a:custGeom>
              <a:avLst/>
              <a:gdLst>
                <a:gd name="connsiteX0" fmla="*/ 0 w 3978381"/>
                <a:gd name="connsiteY0" fmla="*/ 0 h 805434"/>
                <a:gd name="connsiteX1" fmla="*/ 3978381 w 3978381"/>
                <a:gd name="connsiteY1" fmla="*/ 0 h 805434"/>
                <a:gd name="connsiteX2" fmla="*/ 3978381 w 3978381"/>
                <a:gd name="connsiteY2" fmla="*/ 805434 h 805434"/>
                <a:gd name="connsiteX3" fmla="*/ 0 w 3978381"/>
                <a:gd name="connsiteY3" fmla="*/ 805434 h 805434"/>
                <a:gd name="connsiteX4" fmla="*/ 0 w 3978381"/>
                <a:gd name="connsiteY4" fmla="*/ 0 h 805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78381" h="805434">
                  <a:moveTo>
                    <a:pt x="0" y="0"/>
                  </a:moveTo>
                  <a:lnTo>
                    <a:pt x="3978381" y="0"/>
                  </a:lnTo>
                  <a:lnTo>
                    <a:pt x="3978381" y="805434"/>
                  </a:lnTo>
                  <a:lnTo>
                    <a:pt x="0" y="8054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36B23">
                <a:alpha val="56000"/>
              </a:srgbClr>
            </a:solidFill>
            <a:scene3d>
              <a:camera prst="orthographicFront"/>
              <a:lightRig rig="threePt" dir="t"/>
            </a:scene3d>
            <a:sp3d contourW="12700">
              <a:contourClr>
                <a:schemeClr val="bg1"/>
              </a:contourClr>
            </a:sp3d>
          </p:spPr>
          <p:style>
            <a:lnRef idx="0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Общий объем активов Фонда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10,4 млрд. рублей</a:t>
              </a: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2044837" y="2820152"/>
              <a:ext cx="1987128" cy="3959666"/>
            </a:xfrm>
            <a:custGeom>
              <a:avLst/>
              <a:gdLst>
                <a:gd name="connsiteX0" fmla="*/ 0 w 1324831"/>
                <a:gd name="connsiteY0" fmla="*/ 0 h 1691413"/>
                <a:gd name="connsiteX1" fmla="*/ 1324831 w 1324831"/>
                <a:gd name="connsiteY1" fmla="*/ 0 h 1691413"/>
                <a:gd name="connsiteX2" fmla="*/ 1324831 w 1324831"/>
                <a:gd name="connsiteY2" fmla="*/ 1691413 h 1691413"/>
                <a:gd name="connsiteX3" fmla="*/ 0 w 1324831"/>
                <a:gd name="connsiteY3" fmla="*/ 1691413 h 1691413"/>
                <a:gd name="connsiteX4" fmla="*/ 0 w 1324831"/>
                <a:gd name="connsiteY4" fmla="*/ 0 h 1691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4831" h="1691413">
                  <a:moveTo>
                    <a:pt x="0" y="0"/>
                  </a:moveTo>
                  <a:lnTo>
                    <a:pt x="1324831" y="0"/>
                  </a:lnTo>
                  <a:lnTo>
                    <a:pt x="1324831" y="1691413"/>
                  </a:lnTo>
                  <a:lnTo>
                    <a:pt x="0" y="16914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scene3d>
              <a:camera prst="orthographicFront"/>
              <a:lightRig rig="threePt" dir="t"/>
            </a:scene3d>
            <a:sp3d contourW="12700">
              <a:bevelT/>
              <a:contourClr>
                <a:schemeClr val="bg1"/>
              </a:contourClr>
            </a:sp3d>
          </p:spPr>
          <p:style>
            <a:lnRef idx="0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Зарезервировано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на программу предоставления поручительств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5,0 млрд рублей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Лимит поручительств </a:t>
              </a:r>
              <a:r>
                <a:rPr lang="ru-RU" sz="2000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 млрд. рублей</a:t>
              </a:r>
              <a:endParaRPr lang="ru-RU" sz="20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4031965" y="2820150"/>
              <a:ext cx="1987366" cy="3959668"/>
            </a:xfrm>
            <a:custGeom>
              <a:avLst/>
              <a:gdLst>
                <a:gd name="connsiteX0" fmla="*/ 0 w 1324831"/>
                <a:gd name="connsiteY0" fmla="*/ 0 h 1691413"/>
                <a:gd name="connsiteX1" fmla="*/ 1324831 w 1324831"/>
                <a:gd name="connsiteY1" fmla="*/ 0 h 1691413"/>
                <a:gd name="connsiteX2" fmla="*/ 1324831 w 1324831"/>
                <a:gd name="connsiteY2" fmla="*/ 1691413 h 1691413"/>
                <a:gd name="connsiteX3" fmla="*/ 0 w 1324831"/>
                <a:gd name="connsiteY3" fmla="*/ 1691413 h 1691413"/>
                <a:gd name="connsiteX4" fmla="*/ 0 w 1324831"/>
                <a:gd name="connsiteY4" fmla="*/ 0 h 1691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4831" h="1691413">
                  <a:moveTo>
                    <a:pt x="0" y="0"/>
                  </a:moveTo>
                  <a:lnTo>
                    <a:pt x="1324831" y="0"/>
                  </a:lnTo>
                  <a:lnTo>
                    <a:pt x="1324831" y="1691413"/>
                  </a:lnTo>
                  <a:lnTo>
                    <a:pt x="0" y="16914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0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Зарезервировано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на программу предоставления займов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5,4 млрд рублей</a:t>
              </a: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Остаток свободного лимита </a:t>
              </a:r>
              <a:r>
                <a:rPr lang="ru-RU" sz="2000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2,7 млрд рублей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680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BB1F0A8-C8BE-4D23-8B0B-F37A30F481B8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pic>
        <p:nvPicPr>
          <p:cNvPr id="4" name="Изображение 4">
            <a:extLst>
              <a:ext uri="{FF2B5EF4-FFF2-40B4-BE49-F238E27FC236}">
                <a16:creationId xmlns:a16="http://schemas.microsoft.com/office/drawing/2014/main" id="{CC788274-2F82-4121-85AD-4CF9A4D57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A4396F-B925-4F25-B852-4A2383B4D16D}"/>
              </a:ext>
            </a:extLst>
          </p:cNvPr>
          <p:cNvSpPr txBox="1"/>
          <p:nvPr/>
        </p:nvSpPr>
        <p:spPr>
          <a:xfrm>
            <a:off x="781984" y="0"/>
            <a:ext cx="39022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5AC8A6-AED5-4EDD-BA0C-44F006D1460E}"/>
              </a:ext>
            </a:extLst>
          </p:cNvPr>
          <p:cNvSpPr txBox="1"/>
          <p:nvPr/>
        </p:nvSpPr>
        <p:spPr>
          <a:xfrm>
            <a:off x="4366260" y="218672"/>
            <a:ext cx="7703820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МИКРОФИНАНСИРОВАНИЯ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49605D-301E-4A1C-8A1A-FA2EFD5984EC}"/>
              </a:ext>
            </a:extLst>
          </p:cNvPr>
          <p:cNvSpPr txBox="1"/>
          <p:nvPr/>
        </p:nvSpPr>
        <p:spPr>
          <a:xfrm>
            <a:off x="314732" y="1256679"/>
            <a:ext cx="3931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весь период </a:t>
            </a:r>
          </a:p>
          <a:p>
            <a:r>
              <a:rPr lang="ru-RU" sz="2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Фонда</a:t>
            </a:r>
          </a:p>
        </p:txBody>
      </p:sp>
      <p:sp>
        <p:nvSpPr>
          <p:cNvPr id="10" name="Прямоугольник: скругленные углы 4">
            <a:extLst>
              <a:ext uri="{FF2B5EF4-FFF2-40B4-BE49-F238E27FC236}">
                <a16:creationId xmlns:a16="http://schemas.microsoft.com/office/drawing/2014/main" id="{87C8C64A-B948-48D1-808A-187BD302DDED}"/>
              </a:ext>
            </a:extLst>
          </p:cNvPr>
          <p:cNvSpPr/>
          <p:nvPr/>
        </p:nvSpPr>
        <p:spPr>
          <a:xfrm>
            <a:off x="99908" y="2407581"/>
            <a:ext cx="3089750" cy="3660117"/>
          </a:xfrm>
          <a:prstGeom prst="roundRect">
            <a:avLst/>
          </a:prstGeom>
          <a:solidFill>
            <a:schemeClr val="bg1">
              <a:alpha val="55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CFB71C-54F7-41AB-878C-D666F4BB4920}"/>
              </a:ext>
            </a:extLst>
          </p:cNvPr>
          <p:cNvSpPr txBox="1"/>
          <p:nvPr/>
        </p:nvSpPr>
        <p:spPr>
          <a:xfrm>
            <a:off x="384998" y="2744955"/>
            <a:ext cx="1228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2 717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84A424-6333-40A4-9396-BC051FAD5552}"/>
              </a:ext>
            </a:extLst>
          </p:cNvPr>
          <p:cNvSpPr txBox="1"/>
          <p:nvPr/>
        </p:nvSpPr>
        <p:spPr>
          <a:xfrm>
            <a:off x="388960" y="3349785"/>
            <a:ext cx="3214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ДОГОВОРОВ ЗАЙМА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заключено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7611BE-EB10-4A4E-BE15-0783FF7B8100}"/>
              </a:ext>
            </a:extLst>
          </p:cNvPr>
          <p:cNvSpPr txBox="1"/>
          <p:nvPr/>
        </p:nvSpPr>
        <p:spPr>
          <a:xfrm>
            <a:off x="384998" y="4260838"/>
            <a:ext cx="157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FE1337-19C5-46F1-8B93-26699FE1F985}"/>
              </a:ext>
            </a:extLst>
          </p:cNvPr>
          <p:cNvSpPr txBox="1"/>
          <p:nvPr/>
        </p:nvSpPr>
        <p:spPr>
          <a:xfrm>
            <a:off x="314732" y="5056438"/>
            <a:ext cx="2149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РУБЛЕЙ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926111" y="1428468"/>
            <a:ext cx="296037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2022 год</a:t>
            </a:r>
            <a:endParaRPr lang="ru-RU" sz="23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4DF0A40-0643-495F-BEE9-727BBE1CB325}"/>
              </a:ext>
            </a:extLst>
          </p:cNvPr>
          <p:cNvSpPr txBox="1"/>
          <p:nvPr/>
        </p:nvSpPr>
        <p:spPr>
          <a:xfrm>
            <a:off x="356098" y="4505684"/>
            <a:ext cx="1881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6 983,7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8721248" y="1163647"/>
            <a:ext cx="296037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истекший период 2023 года</a:t>
            </a:r>
            <a:endParaRPr lang="ru-RU" sz="2300" dirty="0"/>
          </a:p>
        </p:txBody>
      </p:sp>
      <p:sp>
        <p:nvSpPr>
          <p:cNvPr id="39" name="Прямоугольник: скругленные углы 4">
            <a:extLst>
              <a:ext uri="{FF2B5EF4-FFF2-40B4-BE49-F238E27FC236}">
                <a16:creationId xmlns:a16="http://schemas.microsoft.com/office/drawing/2014/main" id="{87C8C64A-B948-48D1-808A-187BD302DDED}"/>
              </a:ext>
            </a:extLst>
          </p:cNvPr>
          <p:cNvSpPr/>
          <p:nvPr/>
        </p:nvSpPr>
        <p:spPr>
          <a:xfrm>
            <a:off x="4278214" y="2407581"/>
            <a:ext cx="3089750" cy="3660117"/>
          </a:xfrm>
          <a:prstGeom prst="roundRect">
            <a:avLst/>
          </a:prstGeom>
          <a:solidFill>
            <a:schemeClr val="bg1">
              <a:alpha val="55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0" name="Прямоугольник: скругленные углы 4">
            <a:extLst>
              <a:ext uri="{FF2B5EF4-FFF2-40B4-BE49-F238E27FC236}">
                <a16:creationId xmlns:a16="http://schemas.microsoft.com/office/drawing/2014/main" id="{87C8C64A-B948-48D1-808A-187BD302DDED}"/>
              </a:ext>
            </a:extLst>
          </p:cNvPr>
          <p:cNvSpPr/>
          <p:nvPr/>
        </p:nvSpPr>
        <p:spPr>
          <a:xfrm>
            <a:off x="8721248" y="2430779"/>
            <a:ext cx="3089750" cy="3660117"/>
          </a:xfrm>
          <a:prstGeom prst="roundRect">
            <a:avLst/>
          </a:prstGeom>
          <a:solidFill>
            <a:schemeClr val="bg1">
              <a:alpha val="55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8CFB71C-54F7-41AB-878C-D666F4BB4920}"/>
              </a:ext>
            </a:extLst>
          </p:cNvPr>
          <p:cNvSpPr txBox="1"/>
          <p:nvPr/>
        </p:nvSpPr>
        <p:spPr>
          <a:xfrm>
            <a:off x="4555937" y="2703454"/>
            <a:ext cx="1228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8CFB71C-54F7-41AB-878C-D666F4BB4920}"/>
              </a:ext>
            </a:extLst>
          </p:cNvPr>
          <p:cNvSpPr txBox="1"/>
          <p:nvPr/>
        </p:nvSpPr>
        <p:spPr>
          <a:xfrm>
            <a:off x="9027050" y="2744954"/>
            <a:ext cx="1228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C84A424-6333-40A4-9396-BC051FAD5552}"/>
              </a:ext>
            </a:extLst>
          </p:cNvPr>
          <p:cNvSpPr txBox="1"/>
          <p:nvPr/>
        </p:nvSpPr>
        <p:spPr>
          <a:xfrm>
            <a:off x="4436885" y="3349785"/>
            <a:ext cx="3214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ДОГОВОРОВ ЗАЙМА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заключено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C84A424-6333-40A4-9396-BC051FAD5552}"/>
              </a:ext>
            </a:extLst>
          </p:cNvPr>
          <p:cNvSpPr txBox="1"/>
          <p:nvPr/>
        </p:nvSpPr>
        <p:spPr>
          <a:xfrm>
            <a:off x="8855371" y="3349784"/>
            <a:ext cx="3214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ДОГОВОРОВ ЗАЙМА</a:t>
            </a:r>
          </a:p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заключено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C7611BE-EB10-4A4E-BE15-0783FF7B8100}"/>
              </a:ext>
            </a:extLst>
          </p:cNvPr>
          <p:cNvSpPr txBox="1"/>
          <p:nvPr/>
        </p:nvSpPr>
        <p:spPr>
          <a:xfrm>
            <a:off x="4418273" y="4237639"/>
            <a:ext cx="157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C7611BE-EB10-4A4E-BE15-0783FF7B8100}"/>
              </a:ext>
            </a:extLst>
          </p:cNvPr>
          <p:cNvSpPr txBox="1"/>
          <p:nvPr/>
        </p:nvSpPr>
        <p:spPr>
          <a:xfrm>
            <a:off x="8901648" y="4192397"/>
            <a:ext cx="1573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сумму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4DF0A40-0643-495F-BEE9-727BBE1CB325}"/>
              </a:ext>
            </a:extLst>
          </p:cNvPr>
          <p:cNvSpPr txBox="1"/>
          <p:nvPr/>
        </p:nvSpPr>
        <p:spPr>
          <a:xfrm>
            <a:off x="4366260" y="4549118"/>
            <a:ext cx="1881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1 707,5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4DF0A40-0643-495F-BEE9-727BBE1CB325}"/>
              </a:ext>
            </a:extLst>
          </p:cNvPr>
          <p:cNvSpPr txBox="1"/>
          <p:nvPr/>
        </p:nvSpPr>
        <p:spPr>
          <a:xfrm>
            <a:off x="8855371" y="4505684"/>
            <a:ext cx="1881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292,1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CFE1337-19C5-46F1-8B93-26699FE1F985}"/>
              </a:ext>
            </a:extLst>
          </p:cNvPr>
          <p:cNvSpPr txBox="1"/>
          <p:nvPr/>
        </p:nvSpPr>
        <p:spPr>
          <a:xfrm>
            <a:off x="4272801" y="5087480"/>
            <a:ext cx="2149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РУБЛЕЙ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CFE1337-19C5-46F1-8B93-26699FE1F985}"/>
              </a:ext>
            </a:extLst>
          </p:cNvPr>
          <p:cNvSpPr txBox="1"/>
          <p:nvPr/>
        </p:nvSpPr>
        <p:spPr>
          <a:xfrm>
            <a:off x="8721248" y="5135384"/>
            <a:ext cx="2149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РУБЛЕЙ</a:t>
            </a:r>
          </a:p>
        </p:txBody>
      </p:sp>
    </p:spTree>
    <p:extLst>
      <p:ext uri="{BB962C8B-B14F-4D97-AF65-F5344CB8AC3E}">
        <p14:creationId xmlns:p14="http://schemas.microsoft.com/office/powerpoint/2010/main" val="286949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>
            <a:extLst>
              <a:ext uri="{FF2B5EF4-FFF2-40B4-BE49-F238E27FC236}">
                <a16:creationId xmlns:a16="http://schemas.microsoft.com/office/drawing/2014/main" id="{3400AC6D-A709-44B6-A8A3-1610C78725E3}"/>
              </a:ext>
            </a:extLst>
          </p:cNvPr>
          <p:cNvSpPr txBox="1">
            <a:spLocks noChangeArrowheads="1"/>
          </p:cNvSpPr>
          <p:nvPr/>
        </p:nvSpPr>
        <p:spPr>
          <a:xfrm>
            <a:off x="1908810" y="1760437"/>
            <a:ext cx="8057790" cy="2125763"/>
          </a:xfrm>
          <a:prstGeom prst="rect">
            <a:avLst/>
          </a:prstGeom>
          <a:effectLst/>
        </p:spPr>
        <p:txBody>
          <a:bodyPr vert="horz" lIns="121920" tIns="60960" rIns="121920" bIns="6096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190000, г. Санкт-Петербург, пер. Гривцова, д.5, лит. Б</a:t>
            </a:r>
          </a:p>
          <a:p>
            <a:pPr>
              <a:spcBef>
                <a:spcPts val="300"/>
              </a:spcBef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Сенная площадь/Спасская/Садовая</a:t>
            </a:r>
          </a:p>
          <a:p>
            <a:pPr>
              <a:spcBef>
                <a:spcPts val="300"/>
              </a:spcBef>
            </a:pP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Тел./Факс: +7 (812) 640-46-14</a:t>
            </a:r>
            <a:endParaRPr lang="en-US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300"/>
              </a:spcBef>
            </a:pP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info@credit-fond.ru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credit-fond.ru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E36862-2ADE-4ED1-85B2-2196E16CE3CC}"/>
              </a:ext>
            </a:extLst>
          </p:cNvPr>
          <p:cNvSpPr txBox="1"/>
          <p:nvPr/>
        </p:nvSpPr>
        <p:spPr>
          <a:xfrm>
            <a:off x="1420986" y="1360327"/>
            <a:ext cx="84802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70AD47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ИНФОРМАЦИЯ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7CFB0C1-81C8-4BF2-9E6D-AE23B85FFD6A}"/>
              </a:ext>
            </a:extLst>
          </p:cNvPr>
          <p:cNvSpPr txBox="1"/>
          <p:nvPr/>
        </p:nvSpPr>
        <p:spPr>
          <a:xfrm>
            <a:off x="798652" y="36891"/>
            <a:ext cx="9724879" cy="1015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5171201"/>
            <a:ext cx="42405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16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ПОРУЧИТЕЛЬСТВА ПО КРЕДИТАМ, 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1600" b="1" cap="all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БАНКОВСКИМ ГАРАНТИЯМ, ЛИЗИНГУ: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Тел.: +7(921) 589-67-73</a:t>
            </a:r>
          </a:p>
          <a:p>
            <a:pPr fontAlgn="base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E-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mail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 </a:t>
            </a:r>
            <a:r>
              <a:rPr lang="ru-RU" sz="16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poruchit@credit-fond.ru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6800" y="5171201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1600" b="1" cap="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ЗАЙМЫ СУБЪЕКТАМ МСП С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1600" b="1" cap="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ЗАЛОГОВЫМ ОБЕСПЕЧЕНИЕМ, включая начинающих предпринимателей: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Тел.: +7 (921) 559-00-42, +7 (921) 559-13-32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E-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mail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 </a:t>
            </a:r>
            <a:r>
              <a:rPr lang="ru-RU" sz="16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micro@credit-fond.ru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029700" y="5141752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1600" b="1" cap="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ЗАЙМЫ БЕЗ </a:t>
            </a:r>
            <a:r>
              <a:rPr lang="ru-RU" sz="1600" b="1" cap="all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ЗАЛОГового</a:t>
            </a:r>
            <a:endParaRPr lang="ru-RU" sz="1600" b="1" cap="all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1600" b="1" cap="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обеспечения, включая</a:t>
            </a:r>
          </a:p>
          <a:p>
            <a:pPr fontAlgn="base">
              <a:spcAft>
                <a:spcPts val="0"/>
              </a:spcAft>
            </a:pPr>
            <a:r>
              <a:rPr lang="ru-RU" sz="1600" b="1" cap="all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самозанятых</a:t>
            </a:r>
            <a:r>
              <a:rPr lang="ru-RU" sz="1600" b="1" cap="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Тел.: +7 (931) 206-35-63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E-</a:t>
            </a:r>
            <a:r>
              <a:rPr lang="ru-RU" sz="1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mail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  </a:t>
            </a:r>
            <a:r>
              <a:rPr lang="ru-RU" sz="16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microzp@credit-fond.ru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Изображение 4">
            <a:extLst>
              <a:ext uri="{FF2B5EF4-FFF2-40B4-BE49-F238E27FC236}">
                <a16:creationId xmlns:a16="http://schemas.microsoft.com/office/drawing/2014/main" id="{F58B393E-55CE-400E-B7F6-54AD61523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98" y="151031"/>
            <a:ext cx="432137" cy="71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2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BB1F0A8-C8BE-4D23-8B0B-F37A30F481B8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pic>
        <p:nvPicPr>
          <p:cNvPr id="4" name="Изображение 4">
            <a:extLst>
              <a:ext uri="{FF2B5EF4-FFF2-40B4-BE49-F238E27FC236}">
                <a16:creationId xmlns:a16="http://schemas.microsoft.com/office/drawing/2014/main" id="{CC788274-2F82-4121-85AD-4CF9A4D57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A4396F-B925-4F25-B852-4A2383B4D16D}"/>
              </a:ext>
            </a:extLst>
          </p:cNvPr>
          <p:cNvSpPr txBox="1"/>
          <p:nvPr/>
        </p:nvSpPr>
        <p:spPr>
          <a:xfrm>
            <a:off x="781984" y="0"/>
            <a:ext cx="39022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5AC8A6-AED5-4EDD-BA0C-44F006D1460E}"/>
              </a:ext>
            </a:extLst>
          </p:cNvPr>
          <p:cNvSpPr txBox="1"/>
          <p:nvPr/>
        </p:nvSpPr>
        <p:spPr>
          <a:xfrm>
            <a:off x="4366260" y="218672"/>
            <a:ext cx="7703820" cy="461661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ПРЕДОСТАВЛЕНИЯ ПОРУЧИТЕЛЬСТВ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94360" y="1317050"/>
            <a:ext cx="11247120" cy="500320"/>
          </a:xfrm>
          <a:prstGeom prst="rect">
            <a:avLst/>
          </a:prstGeom>
          <a:solidFill>
            <a:srgbClr val="236B23">
              <a:alpha val="56000"/>
            </a:srgb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0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shade val="8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ЗАЕМЩИКУ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94360" y="1964868"/>
            <a:ext cx="11247120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Symbol" panose="05050102010706020507" pitchFamily="18" charset="2"/>
              <a:buChar char="-"/>
            </a:pPr>
            <a:r>
              <a:rPr lang="ru-RU" sz="18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Соответствие статусу субъекта МСП</a:t>
            </a:r>
          </a:p>
          <a:p>
            <a:pPr algn="just"/>
            <a:endParaRPr lang="ru-RU" sz="18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buFont typeface="Symbol" panose="05050102010706020507" pitchFamily="18" charset="2"/>
              <a:buChar char="-"/>
            </a:pPr>
            <a:r>
              <a:rPr lang="ru-RU" sz="18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Адрес государственной регистрации и постановка на налоговом учёте на территории Санкт-Петербурга.</a:t>
            </a:r>
          </a:p>
          <a:p>
            <a:pPr lvl="0" algn="just">
              <a:spcAft>
                <a:spcPts val="0"/>
              </a:spcAft>
            </a:pPr>
            <a:endParaRPr lang="ru-RU" sz="18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ru-RU" sz="18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Отсутствие по состоянию на любую дату в течение 30 календарных дней, предшествующих дате заключения договора о предоставлении поручительства, просроченной задолженности по налогам, сборам и иным обязательным платежам в бюджеты бюджетной системы Российской Федерации, превышающей 50 тыс. рублей. </a:t>
            </a:r>
          </a:p>
          <a:p>
            <a:pPr lvl="0" algn="just">
              <a:spcAft>
                <a:spcPts val="0"/>
              </a:spcAft>
            </a:pPr>
            <a:endParaRPr lang="ru-RU" sz="18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ru-RU" sz="18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Отсутствие за 6 месяцев, предшествующих дате обращения, нарушений условий ранее заключенных кредитных договоров, договоров займа, лизинга и т.п.</a:t>
            </a:r>
          </a:p>
          <a:p>
            <a:pPr lvl="0" algn="just">
              <a:spcAft>
                <a:spcPts val="0"/>
              </a:spcAft>
            </a:pPr>
            <a:endParaRPr lang="ru-RU" sz="18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ru-RU" sz="18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Отсутствие на дату подачи заявки на предоставление поручительства задолженности перед работниками (персоналом) по заработной плате более 3 месяцев.</a:t>
            </a:r>
          </a:p>
        </p:txBody>
      </p:sp>
    </p:spTree>
    <p:extLst>
      <p:ext uri="{BB962C8B-B14F-4D97-AF65-F5344CB8AC3E}">
        <p14:creationId xmlns:p14="http://schemas.microsoft.com/office/powerpoint/2010/main" val="415940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BB1F0A8-C8BE-4D23-8B0B-F37A30F481B8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pic>
        <p:nvPicPr>
          <p:cNvPr id="4" name="Изображение 4">
            <a:extLst>
              <a:ext uri="{FF2B5EF4-FFF2-40B4-BE49-F238E27FC236}">
                <a16:creationId xmlns:a16="http://schemas.microsoft.com/office/drawing/2014/main" id="{CC788274-2F82-4121-85AD-4CF9A4D57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A4396F-B925-4F25-B852-4A2383B4D16D}"/>
              </a:ext>
            </a:extLst>
          </p:cNvPr>
          <p:cNvSpPr txBox="1"/>
          <p:nvPr/>
        </p:nvSpPr>
        <p:spPr>
          <a:xfrm>
            <a:off x="781984" y="0"/>
            <a:ext cx="39022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5AC8A6-AED5-4EDD-BA0C-44F006D1460E}"/>
              </a:ext>
            </a:extLst>
          </p:cNvPr>
          <p:cNvSpPr txBox="1"/>
          <p:nvPr/>
        </p:nvSpPr>
        <p:spPr>
          <a:xfrm>
            <a:off x="4366260" y="218672"/>
            <a:ext cx="7703820" cy="461661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 ПРЕДОСТАВЛЕНИЯ ПОРУЧИТЕЛЬСТВ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5961" y="1317050"/>
            <a:ext cx="4457469" cy="500320"/>
          </a:xfrm>
          <a:prstGeom prst="rect">
            <a:avLst/>
          </a:prstGeom>
          <a:solidFill>
            <a:srgbClr val="236B23">
              <a:alpha val="56000"/>
            </a:srgb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0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shade val="8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ПРЕДОСТАВЛЕНИЯ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589271" y="1317050"/>
            <a:ext cx="6469380" cy="500320"/>
          </a:xfrm>
          <a:prstGeom prst="rect">
            <a:avLst/>
          </a:prstGeom>
          <a:solidFill>
            <a:srgbClr val="236B23">
              <a:alpha val="56000"/>
            </a:srgbClr>
          </a:solidFill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0">
            <a:schemeClr val="accent3">
              <a:hueOff val="0"/>
              <a:satOff val="0"/>
              <a:lumOff val="0"/>
              <a:alphaOff val="0"/>
            </a:schemeClr>
          </a:lnRef>
          <a:fillRef idx="1">
            <a:schemeClr val="accent3">
              <a:shade val="80000"/>
              <a:hueOff val="0"/>
              <a:satOff val="0"/>
              <a:lumOff val="0"/>
              <a:alphaOff val="0"/>
            </a:schemeClr>
          </a:fillRef>
          <a:effectRef idx="1">
            <a:schemeClr val="accent3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8580" tIns="68580" rIns="68580" bIns="68580" numCol="1" spcCol="1270" anchor="ctr" anchorCtr="0">
            <a:noAutofit/>
          </a:bodyPr>
          <a:lstStyle/>
          <a:p>
            <a:pPr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ПОЛУЧЕНИЯ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89271" y="1817370"/>
            <a:ext cx="6469379" cy="4612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2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Предприниматель обращается к партнеру Фонда с заявкой на получение кредитного продукта. В случае нехватки собственного обеспечения можно воспользоваться поручительством Фонда. Существует возможность сразу подать заявку на кредитный продукт под поручительство Фонда.</a:t>
            </a:r>
          </a:p>
          <a:p>
            <a:pPr lvl="0" algn="just">
              <a:lnSpc>
                <a:spcPct val="102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2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Специалист банка (лизинговой компании) самостоятельно готовит заявку из пакета ранее предоставленных для получения кредитного продукта документов и передает ее в Фонд. </a:t>
            </a:r>
          </a:p>
          <a:p>
            <a:pPr lvl="0" algn="just">
              <a:lnSpc>
                <a:spcPct val="102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2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Фонд в течение 3-10 рабочих дней (до 5 рабочих дней в случае предоставления поручительства по лизингу) рассматривает поступившую заявку и выносит решение о возможности предоставления поручительства. 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\\FSSERVER1\Exchanges\Exchange18\СТАТЬИ 2019\ДП - Модульная реклама\19 марта 2019\Новая презентация на 15.02.2019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723" r="979"/>
          <a:stretch/>
        </p:blipFill>
        <p:spPr bwMode="auto">
          <a:xfrm>
            <a:off x="125961" y="2459652"/>
            <a:ext cx="4457469" cy="3255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793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73BF0ADA-6635-470B-A890-59FCF1CE740D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B2939B-93AA-405F-8276-6B16D4147F0A}"/>
              </a:ext>
            </a:extLst>
          </p:cNvPr>
          <p:cNvSpPr txBox="1"/>
          <p:nvPr/>
        </p:nvSpPr>
        <p:spPr>
          <a:xfrm>
            <a:off x="4503421" y="132037"/>
            <a:ext cx="7555229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ПРЕДОСТАВЛЕНИЯ ПОРУЧИТЕЛЬСТВ ПО КРЕДИТАМ И БАНКОВСКИМ ГАРАНТИЯМ </a:t>
            </a:r>
          </a:p>
        </p:txBody>
      </p:sp>
      <p:pic>
        <p:nvPicPr>
          <p:cNvPr id="87" name="Изображение 4">
            <a:extLst>
              <a:ext uri="{FF2B5EF4-FFF2-40B4-BE49-F238E27FC236}">
                <a16:creationId xmlns:a16="http://schemas.microsoft.com/office/drawing/2014/main" id="{C81E3A23-F490-4E48-89D8-06EE7AA1C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68531C5A-B1CE-4F42-A83F-17375E2D81AE}"/>
              </a:ext>
            </a:extLst>
          </p:cNvPr>
          <p:cNvSpPr txBox="1"/>
          <p:nvPr/>
        </p:nvSpPr>
        <p:spPr>
          <a:xfrm>
            <a:off x="781984" y="113493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149862"/>
              </p:ext>
            </p:extLst>
          </p:nvPr>
        </p:nvGraphicFramePr>
        <p:xfrm>
          <a:off x="244750" y="1430225"/>
          <a:ext cx="11542075" cy="173736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8438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7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1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346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500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ПОРУЧИТЕЛЬСТВО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МАХ СУММА,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 РУБЛЕЙ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ПОКРЫТИЯ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502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004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КРЕДИТУ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ОГРАНИЧЕНИЯ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50%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 менее 30%</a:t>
                      </a:r>
                    </a:p>
                    <a:p>
                      <a:pPr algn="l"/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суммы кредита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004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БАНКОВСКОЙ ГАРАНТИИ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БОЛЕЕ 3 ЛЕТ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50%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 менее 30%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размера банковской гарантии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30505" y="3541772"/>
            <a:ext cx="117309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Поручительство Фонда платное: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0,5% годовых от суммы поручительства - для начинающих предпринимателей, осуществляющих деятельность менее 24 месяцев; 0,75% годовых -  для прочих предприятий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E93016-61FC-4FFC-8674-CE21C9BF42B8}"/>
              </a:ext>
            </a:extLst>
          </p:cNvPr>
          <p:cNvSpPr txBox="1"/>
          <p:nvPr/>
        </p:nvSpPr>
        <p:spPr>
          <a:xfrm>
            <a:off x="230505" y="4936411"/>
            <a:ext cx="114888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залогового обеспечения Фонд рассматривает: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ТМЦ, оборудование, спецтехнику, автотранспортные средства, недвижимость, ликвидные ценные бумаги, имущественные права (права требования по контракту). </a:t>
            </a:r>
            <a:endParaRPr lang="ru-RU" sz="2000" b="1" dirty="0">
              <a:latin typeface="Calibri" panose="020F0502020204030204" pitchFamily="34" charset="0"/>
            </a:endParaRPr>
          </a:p>
        </p:txBody>
      </p:sp>
      <p:pic>
        <p:nvPicPr>
          <p:cNvPr id="9" name="Рисунок 8" descr="http://qrcoder.ru/code/?http%3A%2F%2Fcredit-fond.ru%2Fpredprinimatelyam%2F&amp;3&amp;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725" y="5800725"/>
            <a:ext cx="1057275" cy="1057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668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73BF0ADA-6635-470B-A890-59FCF1CE740D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B2939B-93AA-405F-8276-6B16D4147F0A}"/>
              </a:ext>
            </a:extLst>
          </p:cNvPr>
          <p:cNvSpPr txBox="1"/>
          <p:nvPr/>
        </p:nvSpPr>
        <p:spPr>
          <a:xfrm>
            <a:off x="4503421" y="132037"/>
            <a:ext cx="7555229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ПРЕДОСТАВЛЕНИЯ ПОРУЧИТЕЛЬСТВ ПО КРЕДИТАМ И БАНКОВСКИМ ГАРАНТИЯМ </a:t>
            </a:r>
          </a:p>
        </p:txBody>
      </p:sp>
      <p:pic>
        <p:nvPicPr>
          <p:cNvPr id="87" name="Изображение 4">
            <a:extLst>
              <a:ext uri="{FF2B5EF4-FFF2-40B4-BE49-F238E27FC236}">
                <a16:creationId xmlns:a16="http://schemas.microsoft.com/office/drawing/2014/main" id="{C81E3A23-F490-4E48-89D8-06EE7AA1C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68531C5A-B1CE-4F42-A83F-17375E2D81AE}"/>
              </a:ext>
            </a:extLst>
          </p:cNvPr>
          <p:cNvSpPr txBox="1"/>
          <p:nvPr/>
        </p:nvSpPr>
        <p:spPr>
          <a:xfrm>
            <a:off x="781984" y="113493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1361C6-7B16-4A4C-AA6A-42431C45517F}"/>
              </a:ext>
            </a:extLst>
          </p:cNvPr>
          <p:cNvSpPr txBox="1"/>
          <p:nvPr/>
        </p:nvSpPr>
        <p:spPr>
          <a:xfrm>
            <a:off x="460817" y="1116922"/>
            <a:ext cx="11597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 БАНКОВ-ПАРТНЕРОВ</a:t>
            </a:r>
          </a:p>
        </p:txBody>
      </p:sp>
      <p:sp useBgFill="1">
        <p:nvSpPr>
          <p:cNvPr id="10" name="Прямоугольник: скругленные углы 10">
            <a:extLst>
              <a:ext uri="{FF2B5EF4-FFF2-40B4-BE49-F238E27FC236}">
                <a16:creationId xmlns:a16="http://schemas.microsoft.com/office/drawing/2014/main" id="{7F7E6DE0-395F-4E34-AF9D-CD58C27C8EEA}"/>
              </a:ext>
            </a:extLst>
          </p:cNvPr>
          <p:cNvSpPr/>
          <p:nvPr/>
        </p:nvSpPr>
        <p:spPr>
          <a:xfrm>
            <a:off x="137161" y="1504798"/>
            <a:ext cx="11921488" cy="5261762"/>
          </a:xfrm>
          <a:prstGeom prst="roundRect">
            <a:avLst/>
          </a:prstGeom>
          <a:ln w="190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numCol="3" spcCol="360000" rtlCol="0" anchor="ctr"/>
          <a:lstStyle/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Сбербанк 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Банк ВТБ (ПАО)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«Промсвязьбанк»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 «АЛЬФА-БАНК»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 «</a:t>
            </a:r>
            <a:r>
              <a:rPr lang="ru-RU" sz="1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Россельхозбанк</a:t>
            </a: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 «МСП Банк»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«Банк «Санкт-Петербург»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РОСБАНК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БАНК «СИАБ»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Банк ЗЕНИТ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Банк «ФК Открытие»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 «Банк Интеза»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 Банк ДОМ.РФ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«ВИТАБАНК»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Банк  Оранжевый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«</a:t>
            </a:r>
            <a:r>
              <a:rPr lang="ru-RU" sz="1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РосДорБанк</a:t>
            </a: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 «СМП Банк»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Банк «Александровский»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СКБ Приморья «</a:t>
            </a:r>
            <a:r>
              <a:rPr lang="ru-RU" sz="1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Примсоцбанк</a:t>
            </a: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АКБ «</a:t>
            </a:r>
            <a:r>
              <a:rPr lang="ru-RU" sz="1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Ланта</a:t>
            </a: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-Банк» (АО)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«СЕВЕРГАЗБАНК»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ББР Банк (АО)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ТКБ БАНК ПАО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АКБ «Форштадт» (АО)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 Банк «ПСКБ»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АО Банк «Объединенный капитал»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ПАО «АК БАРС» БАНК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Банк ИПБ (АО)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КБ «Локо-Банк» (АО)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«СДМ-Банк» (ПАО)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«МОСКОВСКИЙ КРЕДИТНЫЙ БАНК»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КБ «ЭНЕРГОТРАНСБАНК» (АО)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ООО «Банк БКФ»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АО «Банк «Вологжанин»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ПАО «</a:t>
            </a:r>
            <a:r>
              <a:rPr lang="ru-RU" sz="1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Совкомбанк</a:t>
            </a: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АО «КАБ «ВИКИНГ»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АКБ «ФОРА-БАНК» (АО)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Акционерное общество «НС Банк» 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АО «АБ «Россия»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АО Банк «Национальный стандарт»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АО «</a:t>
            </a:r>
            <a:r>
              <a:rPr lang="ru-RU" sz="155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ЮниКредит</a:t>
            </a: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Банк»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АО «РОСЭКСИМБАНК»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АО «АКБ СЛАВИЯ»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АО «НОВИКОМБАНК»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ПАО «БАНК УРАЛСИБ»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АО «Тинькофф Банк»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5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КБЭР «Банк Казани»</a:t>
            </a:r>
            <a:endParaRPr lang="ru-RU" sz="155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11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73BF0ADA-6635-470B-A890-59FCF1CE740D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B2939B-93AA-405F-8276-6B16D4147F0A}"/>
              </a:ext>
            </a:extLst>
          </p:cNvPr>
          <p:cNvSpPr txBox="1"/>
          <p:nvPr/>
        </p:nvSpPr>
        <p:spPr>
          <a:xfrm>
            <a:off x="4503421" y="132037"/>
            <a:ext cx="7555229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ПРЕДОСТАВЛЕНИЯ ПОРУЧИТЕЛЬСТВ</a:t>
            </a:r>
          </a:p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ДОГОВОРАМ ФИНАНСОВОЙ АРЕНДЫ </a:t>
            </a:r>
          </a:p>
        </p:txBody>
      </p:sp>
      <p:pic>
        <p:nvPicPr>
          <p:cNvPr id="87" name="Изображение 4">
            <a:extLst>
              <a:ext uri="{FF2B5EF4-FFF2-40B4-BE49-F238E27FC236}">
                <a16:creationId xmlns:a16="http://schemas.microsoft.com/office/drawing/2014/main" id="{C81E3A23-F490-4E48-89D8-06EE7AA1C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68531C5A-B1CE-4F42-A83F-17375E2D81AE}"/>
              </a:ext>
            </a:extLst>
          </p:cNvPr>
          <p:cNvSpPr txBox="1"/>
          <p:nvPr/>
        </p:nvSpPr>
        <p:spPr>
          <a:xfrm>
            <a:off x="781984" y="113493"/>
            <a:ext cx="390224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120240"/>
              </p:ext>
            </p:extLst>
          </p:nvPr>
        </p:nvGraphicFramePr>
        <p:xfrm>
          <a:off x="325080" y="1468076"/>
          <a:ext cx="11570329" cy="115824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22814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32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3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04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16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600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500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ПОРУЧИТЕЛЬСТВО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МАХ СУММА,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 РУБЛЕЙ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ПОКРЫТИЯ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СТАВКА ФОНДА*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rgbClr val="33502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004"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ЛИЗИНГУ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ОГРАНИЧЕНИЯ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50%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10% - 20%</a:t>
                      </a:r>
                      <a:endParaRPr lang="ru-RU" sz="16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стоимости предмета лизинга</a:t>
                      </a:r>
                      <a:endParaRPr lang="ru-RU" sz="16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F1361C6-7B16-4A4C-AA6A-42431C45517F}"/>
              </a:ext>
            </a:extLst>
          </p:cNvPr>
          <p:cNvSpPr txBox="1"/>
          <p:nvPr/>
        </p:nvSpPr>
        <p:spPr>
          <a:xfrm>
            <a:off x="244750" y="4172774"/>
            <a:ext cx="114871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ПАРТНЕРЫ ФОНДА: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4750" y="4589157"/>
            <a:ext cx="11487150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Региональная лизинговая компания Республики Саха (Якутия);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Региональная лизинговая компания Республики Башкортостан;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Лизинговая компания Фонд поддержки малого и среднего бизнеса «Совместное развитие»;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ООО «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Ленобллизинг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».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44750" y="3027422"/>
            <a:ext cx="117309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Поручительство Фонда платное: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0,5% годовых от суммы поручительства - для начинающих предпринимателей, осуществляющих деятельность менее 24 месяцев; 0,75% годовых -  для прочих предприятий</a:t>
            </a:r>
          </a:p>
        </p:txBody>
      </p:sp>
      <p:pic>
        <p:nvPicPr>
          <p:cNvPr id="12" name="Рисунок 11" descr="http://qrcoder.ru/code/?http%3A%2F%2Fcredit-fond.ru%2Fpredprinimatelyam%2F&amp;3&amp;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4725" y="5800725"/>
            <a:ext cx="1057275" cy="10572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626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0"/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2BB1F0A8-C8BE-4D23-8B0B-F37A30F481B8}"/>
              </a:ext>
            </a:extLst>
          </p:cNvPr>
          <p:cNvSpPr/>
          <p:nvPr/>
        </p:nvSpPr>
        <p:spPr>
          <a:xfrm>
            <a:off x="0" y="0"/>
            <a:ext cx="12192000" cy="1098378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ru-RU" sz="2400" dirty="0">
              <a:solidFill>
                <a:prstClr val="white"/>
              </a:solidFill>
            </a:endParaRPr>
          </a:p>
        </p:txBody>
      </p:sp>
      <p:pic>
        <p:nvPicPr>
          <p:cNvPr id="4" name="Изображение 4">
            <a:extLst>
              <a:ext uri="{FF2B5EF4-FFF2-40B4-BE49-F238E27FC236}">
                <a16:creationId xmlns:a16="http://schemas.microsoft.com/office/drawing/2014/main" id="{CC788274-2F82-4121-85AD-4CF9A4D57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50" y="218672"/>
            <a:ext cx="432137" cy="7122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A4396F-B925-4F25-B852-4A2383B4D16D}"/>
              </a:ext>
            </a:extLst>
          </p:cNvPr>
          <p:cNvSpPr txBox="1"/>
          <p:nvPr/>
        </p:nvSpPr>
        <p:spPr>
          <a:xfrm>
            <a:off x="781984" y="0"/>
            <a:ext cx="39022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СОДЕЙСТВИЯ КРЕДИТОВАНИЮ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МАЛОГО  И СРЕДНЕГО БИЗНЕСА,</a:t>
            </a: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МИКРОКРЕДИТНАЯ КОМПАНИЯ</a:t>
            </a:r>
          </a:p>
          <a:p>
            <a:pPr defTabSz="609585"/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609585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5AC8A6-AED5-4EDD-BA0C-44F006D1460E}"/>
              </a:ext>
            </a:extLst>
          </p:cNvPr>
          <p:cNvSpPr txBox="1"/>
          <p:nvPr/>
        </p:nvSpPr>
        <p:spPr>
          <a:xfrm>
            <a:off x="4642317" y="104925"/>
            <a:ext cx="7415711" cy="80021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РАСЧЕТА СУММЫ ВОЗНАГРАЖДЕНИЯ ЗА ПРЕДОСТАВЛЕНИЕ ПОРУЧИТЕЛЬСТВА ФОНДА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37310" y="1923688"/>
            <a:ext cx="10538460" cy="3702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2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1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Компании требуется привлечь кредит на 24 месяца в размере 100 млн. рублей в целях пополнения оборотных средств. Есть наличие собственного обеспечения в  размере 50% от суммы кредитных обязательств.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sz="21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2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1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Заемщик соответствует требованиям, предъявляемым Фондом, и может получить поручительство в размере 50 млн. рублей.</a:t>
            </a:r>
          </a:p>
          <a:p>
            <a:pPr marL="285750" indent="-285750" algn="just">
              <a:lnSpc>
                <a:spcPct val="102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21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2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1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предоставленное Фондом поручительство компания должна оплатить вознаграждение в размере 750 тыс. рублей (375 тыс. рублей за каждый год предоставления поручительства Фонда). </a:t>
            </a:r>
          </a:p>
          <a:p>
            <a:pPr algn="just">
              <a:lnSpc>
                <a:spcPct val="102000"/>
              </a:lnSpc>
              <a:spcAft>
                <a:spcPts val="0"/>
              </a:spcAft>
            </a:pPr>
            <a:endParaRPr lang="ru-RU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12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3338</TotalTime>
  <Words>4249</Words>
  <Application>Microsoft Office PowerPoint</Application>
  <PresentationFormat>Широкоэкранный</PresentationFormat>
  <Paragraphs>686</Paragraphs>
  <Slides>31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Владелец</dc:creator>
  <cp:lastModifiedBy>Неизвестный пользователь</cp:lastModifiedBy>
  <cp:revision>377</cp:revision>
  <cp:lastPrinted>2023-04-10T15:25:47Z</cp:lastPrinted>
  <dcterms:created xsi:type="dcterms:W3CDTF">2020-11-26T09:50:09Z</dcterms:created>
  <dcterms:modified xsi:type="dcterms:W3CDTF">2023-04-11T09:33:00Z</dcterms:modified>
</cp:coreProperties>
</file>